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0" r:id="rId3"/>
    <p:sldId id="317" r:id="rId4"/>
    <p:sldId id="318" r:id="rId5"/>
    <p:sldId id="319" r:id="rId6"/>
    <p:sldId id="320" r:id="rId7"/>
    <p:sldId id="321" r:id="rId8"/>
    <p:sldId id="322" r:id="rId9"/>
    <p:sldId id="267" r:id="rId10"/>
    <p:sldId id="302" r:id="rId11"/>
    <p:sldId id="306" r:id="rId12"/>
    <p:sldId id="308" r:id="rId13"/>
    <p:sldId id="316" r:id="rId14"/>
    <p:sldId id="291" r:id="rId15"/>
    <p:sldId id="261" r:id="rId16"/>
    <p:sldId id="323" r:id="rId17"/>
    <p:sldId id="260" r:id="rId18"/>
    <p:sldId id="286" r:id="rId19"/>
    <p:sldId id="259" r:id="rId20"/>
    <p:sldId id="312" r:id="rId21"/>
    <p:sldId id="305" r:id="rId22"/>
    <p:sldId id="289" r:id="rId23"/>
    <p:sldId id="325" r:id="rId24"/>
    <p:sldId id="329" r:id="rId25"/>
    <p:sldId id="326" r:id="rId26"/>
    <p:sldId id="327" r:id="rId27"/>
    <p:sldId id="331" r:id="rId28"/>
    <p:sldId id="332" r:id="rId29"/>
    <p:sldId id="330" r:id="rId30"/>
    <p:sldId id="328" r:id="rId31"/>
    <p:sldId id="333" r:id="rId32"/>
    <p:sldId id="324" r:id="rId33"/>
    <p:sldId id="313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等线" panose="02010600030101010101" pitchFamily="2" charset="-122"/>
      <p:regular r:id="rId41"/>
      <p:bold r:id="rId42"/>
    </p:embeddedFont>
    <p:embeddedFont>
      <p:font typeface="等线 Light" panose="02010600030101010101" pitchFamily="2" charset="-122"/>
      <p:regular r:id="rId43"/>
    </p:embeddedFont>
    <p:embeddedFont>
      <p:font typeface="方正隶变简体" panose="03000509000000000000" pitchFamily="65" charset="-122"/>
      <p:regular r:id="rId44"/>
    </p:embeddedFont>
    <p:embeddedFont>
      <p:font typeface="华文行楷" panose="02010800040101010101" pitchFamily="2" charset="-122"/>
      <p:regular r:id="rId45"/>
    </p:embeddedFont>
    <p:embeddedFont>
      <p:font typeface="微软雅黑" panose="020B0503020204020204" pitchFamily="34" charset="-122"/>
      <p:regular r:id="rId46"/>
      <p:bold r:id="rId47"/>
    </p:embeddedFont>
    <p:embeddedFont>
      <p:font typeface="杨任东竹石体-Bold" panose="02000000000000000000" pitchFamily="2" charset="-122"/>
      <p:bold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6D8B"/>
    <a:srgbClr val="404040"/>
    <a:srgbClr val="FBE5D6"/>
    <a:srgbClr val="B4D1DD"/>
    <a:srgbClr val="F8A471"/>
    <a:srgbClr val="B8CBE5"/>
    <a:srgbClr val="D17B89"/>
    <a:srgbClr val="E07C6E"/>
    <a:srgbClr val="D47B8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11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9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31220E6-2CDD-4C09-9A29-D2CABFD902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6D2647-31C1-4F4F-8286-8C07B4E14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58D6A-282D-4DF3-8055-6D05D06317F8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D89F7C-7C99-4B89-893B-41CBF3BBFB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0DEC0F-0606-420F-BD86-AB2F21BE1E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0C246-9225-4D0D-838C-3217FCF4B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44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9E8C5-3E39-411A-AEB4-FF98E27468C6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07066-BC77-4D69-B521-2A6AFCD2FB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384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发病率高，开篇我会从大学产生该题目的想法引入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821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色彩对情绪有影响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4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用于情绪识别的数据的获取途径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处理数据，进而识别、判断是否抑郁和抑郁程度的手段，可以用现有的</a:t>
            </a:r>
            <a:r>
              <a:rPr lang="en-US" altLang="zh-CN" dirty="0"/>
              <a:t>AI</a:t>
            </a:r>
            <a:r>
              <a:rPr lang="zh-CN" altLang="en-US" dirty="0"/>
              <a:t>模型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15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处理数据，进而识别、判断是否抑郁和抑郁程度的手段，可以用现有的</a:t>
            </a:r>
            <a:r>
              <a:rPr lang="en-US" altLang="zh-CN" dirty="0"/>
              <a:t>AI</a:t>
            </a:r>
            <a:r>
              <a:rPr lang="zh-CN" altLang="en-US" dirty="0"/>
              <a:t>模型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04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我们的技术实现：灯光音乐的调节，这里主要说明灯光我们做过，我会讲这是我大学时自己做的手动调节灯光颜色、亮度的台灯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102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补一张流程图，我来画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18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用户策略讲</a:t>
            </a:r>
            <a:r>
              <a:rPr lang="en-US" altLang="zh-CN" dirty="0"/>
              <a:t>3</a:t>
            </a:r>
            <a:r>
              <a:rPr lang="zh-CN" altLang="en-US" dirty="0"/>
              <a:t>个方面吧，重视对轻度患者通过环境调节情绪，针对重症患者直接预警防止自杀，愈后时常关心和咨询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962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流程总结与应用场景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442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引回高校甚至是南大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89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发病率高，开篇我会从大学产生该题目的想法引入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91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发病率高，开篇我会从大学产生该题目的想法引入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33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发病率高，开篇我会从大学产生该题目的想法引入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93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抑郁现象很严重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86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抑郁现象很严重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69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抑郁现象很严重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935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情绪容易波动，有些东西能影响情绪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23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情绪容易波动，有些东西能影响情绪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7066-BC77-4D69-B521-2A6AFCD2FBE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9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E1447-2309-4472-A089-41F448BC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114C0B-1387-4DE5-87EC-E1DBF35DA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7A038-1BB4-444F-965D-CF982020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99A80-20EF-4321-8760-EBE76335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E402A-14EB-4320-84B8-0197C6D6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9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21481-81FE-4D84-AE9D-CE036C3C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95A33B-5C6B-4DD4-96CB-BEC99F190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204D86-E229-4767-A487-5D35E733E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3CD66-0434-48E2-99CD-D2A3CF388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820F17-2EE4-47B9-9948-4BA8B72B7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95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16DFC7-BEF6-465A-90C7-577FA256E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7D597C-5846-4D81-A023-2D5D4F7AC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3F2AC7-421A-483F-B7F1-84C9B9CEF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B2440E-BE32-4DED-9E97-5B2954E1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12FBB2-E806-4B65-809F-5D447DB4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2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619A4-0B56-4A9D-A628-FB5F02C5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B714A-C14F-4DEB-8C8A-A08743468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1D6D3E-AA54-4DA5-A56F-31F0D748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FEF1D4-8E37-4076-A5E0-F757C81F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99EC6C-22BB-4595-8B4B-6A55F17A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47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5ED14-0DD9-4720-80F7-8F75D1AD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70D404-ABCE-4507-AD81-2B954FC33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99CFB-A89B-482E-B3C1-816F25D8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CCB91-A7F3-4F8C-976C-53FD57AD6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E028E5-73B4-424D-934F-116FB179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40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9F6DD-FD91-400A-9567-08253C519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F6753-3EA8-4970-B7AE-FDDA4E673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0EF62E-8A26-42DE-AD12-34DFD906F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ED04B-A95B-4EA9-A447-0C21C0C9C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D35B88-35CC-4532-BDB9-1931F22E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59C606-5810-4998-858D-0CF383A7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55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FE606-4539-46A4-AF29-0F51ECCBF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4F309A-CA5F-441F-9746-776263EA8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503BEB-CB6D-453E-81E5-428CC7EAA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2598EE-15BB-4930-963C-9AB5183D3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056D9E-4EE6-4C81-B4B5-478310059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6CFF6A-0051-4F37-A971-AAB70515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FF63F8-4557-49CE-9F1D-C595D967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85E68F-EADB-4138-8938-CB8CCEC6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61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ED663-9017-493D-975B-31A22AA2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3F3B90-B5FE-4103-92D1-D4A5D65F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F87A6E-D7AF-4ADC-A6FC-09554AC2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BC4D50-7787-409E-BAAA-89ED4CE1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81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A1149B-57EB-4582-9043-29DB2856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60C022-5668-4020-B541-A0029D7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F27129-A1C2-4496-A9CA-FD63CB84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74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B16ED-6D4C-4F8E-8473-298E185B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3B8304-A828-49F0-AB43-DCE95B626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B83C78-805C-4D00-9D1A-B7EB0D513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DD9CF5-05B1-4A4C-849C-E1A94141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CCB3F-875E-486F-B986-159723110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E5A221-3B67-4B5A-AB8B-843BAFA8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62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AD890-E3AA-4BDC-B702-95242442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B7356F-C1C9-4C4F-9983-63DEB66DB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026F9E-0AF2-4090-BD0D-9799693AA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4EDC2E-D7F9-456B-8231-3E531BBA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0595E2-E4E7-488F-92D7-071CA33E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41885D-B96D-40C4-84AA-B9DC36B8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132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127A2A-3DF1-4548-9BAE-58DE6031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1365E-BA84-4D9C-95A9-F7B39FFFB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E25FAC-A479-4CE7-A79B-7B458EFFD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4AD20-1F35-4070-AD80-B94E2A8772BC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7D7AB-FA71-49AB-8652-E67DC4145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0E3E2-1DD1-47DC-A2EB-869E723D1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FEDD4-D9B6-46B3-BC5C-097744938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75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48834"/>
            <a:ext cx="5126636" cy="1655762"/>
          </a:xfrm>
        </p:spPr>
        <p:txBody>
          <a:bodyPr>
            <a:normAutofit/>
          </a:bodyPr>
          <a:lstStyle/>
          <a:p>
            <a:r>
              <a:rPr lang="zh-CN" altLang="en-US" sz="80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80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8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80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2" y="2074748"/>
            <a:ext cx="8199619" cy="897457"/>
          </a:xfrm>
          <a:effectLst>
            <a:glow rad="101600">
              <a:schemeClr val="accent2">
                <a:lumMod val="75000"/>
                <a:alpha val="60000"/>
              </a:schemeClr>
            </a:glow>
          </a:effectLst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sz="4800" dirty="0">
                <a:solidFill>
                  <a:schemeClr val="tx2">
                    <a:lumMod val="7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sz="4800" dirty="0">
                <a:solidFill>
                  <a:schemeClr val="tx2">
                    <a:lumMod val="7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1!!">
            <a:extLst>
              <a:ext uri="{FF2B5EF4-FFF2-40B4-BE49-F238E27FC236}">
                <a16:creationId xmlns:a16="http://schemas.microsoft.com/office/drawing/2014/main" id="{01D1F649-CE16-4AC9-8AED-196A1CC7C614}"/>
              </a:ext>
            </a:extLst>
          </p:cNvPr>
          <p:cNvSpPr txBox="1">
            <a:spLocks/>
          </p:cNvSpPr>
          <p:nvPr/>
        </p:nvSpPr>
        <p:spPr>
          <a:xfrm>
            <a:off x="3339740" y="149623"/>
            <a:ext cx="1493519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</p:spTree>
    <p:extLst>
      <p:ext uri="{BB962C8B-B14F-4D97-AF65-F5344CB8AC3E}">
        <p14:creationId xmlns:p14="http://schemas.microsoft.com/office/powerpoint/2010/main" val="344076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5323"/>
            <a:ext cx="9144000" cy="2521594"/>
          </a:xfrm>
        </p:spPr>
        <p:txBody>
          <a:bodyPr anchor="ctr">
            <a:normAutofit/>
          </a:bodyPr>
          <a:lstStyle/>
          <a:p>
            <a:r>
              <a:rPr lang="zh-CN" altLang="en-US" sz="70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7000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7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7000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7728"/>
            <a:ext cx="9144000" cy="944339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rgbClr val="40404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rgbClr val="40404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A8D51CA0-D23F-4863-8819-39C5ACDB2A92}"/>
              </a:ext>
            </a:extLst>
          </p:cNvPr>
          <p:cNvSpPr txBox="1">
            <a:spLocks/>
          </p:cNvSpPr>
          <p:nvPr/>
        </p:nvSpPr>
        <p:spPr>
          <a:xfrm>
            <a:off x="1869281" y="2608860"/>
            <a:ext cx="8453437" cy="16402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新浪微博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「抑郁」相关话题累计阅读 </a:t>
            </a:r>
            <a:r>
              <a:rPr lang="en-US" altLang="zh-CN" sz="32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4.5 </a:t>
            </a:r>
            <a:r>
              <a:rPr lang="zh-CN" altLang="en-US" sz="32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亿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；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百度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「抑郁」相关贴吧累计发帖 </a:t>
            </a:r>
            <a:r>
              <a:rPr lang="en-US" altLang="zh-CN" sz="32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2700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32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万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；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知乎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「抑郁」相关问题关注量 </a:t>
            </a:r>
            <a:r>
              <a:rPr lang="en-US" altLang="zh-CN" sz="32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82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32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万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726960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zh-CN" altLang="en-US" sz="66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6600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66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6600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rgbClr val="40404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rgbClr val="40404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6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0BCA0E-8712-41BC-AE10-C77AF4D2D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54CB20-6316-4C08-8E24-25455CAFF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4142B8-2A59-487C-9FA0-6042FC344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9147F9-99D7-4BFC-B3C4-0F5AFB64D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734799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1331731"/>
            <a:ext cx="6324601" cy="946150"/>
          </a:xfrm>
          <a:gradFill flip="none" rotWithShape="1">
            <a:gsLst>
              <a:gs pos="0">
                <a:srgbClr val="B4D1DD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</p:spPr>
        <p:txBody>
          <a:bodyPr anchor="ctr">
            <a:normAutofit/>
          </a:bodyPr>
          <a:lstStyle/>
          <a:p>
            <a:pPr algn="l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4699000"/>
            <a:ext cx="6324601" cy="673100"/>
          </a:xfrm>
          <a:gradFill>
            <a:gsLst>
              <a:gs pos="0">
                <a:srgbClr val="B4D1DD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 anchor="ctr">
            <a:norm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alpha val="5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sz="3200" dirty="0">
                <a:solidFill>
                  <a:schemeClr val="tx1">
                    <a:alpha val="5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sz="3200" dirty="0">
                <a:solidFill>
                  <a:schemeClr val="tx1">
                    <a:alpha val="5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sz="3200" dirty="0">
                <a:solidFill>
                  <a:schemeClr val="tx1">
                    <a:alpha val="55000"/>
                  </a:schemeClr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3" name="Rectangle 94">
            <a:extLst>
              <a:ext uri="{FF2B5EF4-FFF2-40B4-BE49-F238E27FC236}">
                <a16:creationId xmlns:a16="http://schemas.microsoft.com/office/drawing/2014/main" id="{3EEE2513-1018-4092-9464-C3E9D8F0242D}"/>
              </a:ext>
            </a:extLst>
          </p:cNvPr>
          <p:cNvSpPr/>
          <p:nvPr/>
        </p:nvSpPr>
        <p:spPr>
          <a:xfrm>
            <a:off x="640858" y="2277881"/>
            <a:ext cx="7576040" cy="1692637"/>
          </a:xfrm>
          <a:prstGeom prst="rect">
            <a:avLst/>
          </a:prstGeom>
        </p:spPr>
        <p:txBody>
          <a:bodyPr wrap="square" lIns="91433" tIns="45717" rIns="91433" bIns="45717" anchor="ctr">
            <a:spAutoFit/>
          </a:bodyPr>
          <a:lstStyle/>
          <a:p>
            <a:pPr defTabSz="544211"/>
            <a:r>
              <a:rPr lang="en-US" sz="3199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Regular"/>
                <a:sym typeface="Calibri" panose="020F0502020204030204" pitchFamily="34" charset="0"/>
              </a:rPr>
              <a:t>01.</a:t>
            </a:r>
          </a:p>
          <a:p>
            <a:pPr defTabSz="544211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Regular"/>
                <a:sym typeface="Calibri" panose="020F0502020204030204" pitchFamily="34" charset="0"/>
              </a:rPr>
              <a:t>Project One.</a:t>
            </a:r>
          </a:p>
          <a:p>
            <a:pPr defTabSz="544211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Roboto Light"/>
              <a:sym typeface="Calibri" panose="020F0502020204030204" pitchFamily="34" charset="0"/>
            </a:endParaRPr>
          </a:p>
          <a:p>
            <a:pPr defTabSz="544211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rPr>
              <a:t>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rPr>
              <a:t>专家学者研究发现：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rPr>
              <a:t>悦目明朗的色彩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rPr>
              <a:t>能够通过视神经传递到</a:t>
            </a:r>
            <a:r>
              <a:rPr lang="zh-CN" altLang="en-US" sz="2400" dirty="0">
                <a:solidFill>
                  <a:srgbClr val="FF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rPr>
              <a:t>大脑神经细胞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rPr>
              <a:t>，从而有利于促进人的智力发育。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B7E5C8D-E082-4298-8705-97C046B79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398" y="2212595"/>
            <a:ext cx="3683002" cy="24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4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B48AD622-47DA-4DAB-8919-38C9E3D56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4BC19D-9B3F-4430-8A40-F16196F3E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116A0A55-158F-43F6-9D53-1907B9633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7429B77-EF9C-4D1C-9938-45ACFEDD1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0" y="990600"/>
            <a:ext cx="9905999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8950" y="1463675"/>
            <a:ext cx="3251200" cy="914400"/>
          </a:xfrm>
          <a:gradFill>
            <a:gsLst>
              <a:gs pos="100000">
                <a:srgbClr val="B4D1DD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/>
          <a:p>
            <a:pPr algn="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2467" y="4994826"/>
            <a:ext cx="7837682" cy="686861"/>
          </a:xfrm>
          <a:gradFill>
            <a:gsLst>
              <a:gs pos="100000">
                <a:srgbClr val="B4D1DD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 anchor="ctr">
            <a:normAutofit/>
          </a:bodyPr>
          <a:lstStyle/>
          <a:p>
            <a:pPr algn="r"/>
            <a:r>
              <a:rPr lang="zh-CN" altLang="en-US" sz="3200" dirty="0">
                <a:solidFill>
                  <a:schemeClr val="tx1">
                    <a:alpha val="5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sz="3200" dirty="0">
                <a:solidFill>
                  <a:schemeClr val="tx1">
                    <a:alpha val="5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sz="3200" dirty="0">
                <a:solidFill>
                  <a:schemeClr val="tx1">
                    <a:alpha val="5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sz="3200" dirty="0">
                <a:solidFill>
                  <a:schemeClr val="tx1">
                    <a:alpha val="55000"/>
                  </a:schemeClr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0" name="Rectangle 95">
            <a:extLst>
              <a:ext uri="{FF2B5EF4-FFF2-40B4-BE49-F238E27FC236}">
                <a16:creationId xmlns:a16="http://schemas.microsoft.com/office/drawing/2014/main" id="{0FDFB30C-6FA4-4D53-A638-13C5448A8059}"/>
              </a:ext>
            </a:extLst>
          </p:cNvPr>
          <p:cNvSpPr/>
          <p:nvPr/>
        </p:nvSpPr>
        <p:spPr>
          <a:xfrm>
            <a:off x="2025650" y="3244488"/>
            <a:ext cx="9334499" cy="1692637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defTabSz="544211"/>
            <a:r>
              <a:rPr lang="en-US" sz="3199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Regular"/>
                <a:sym typeface="Calibri" panose="020F0502020204030204" pitchFamily="34" charset="0"/>
              </a:rPr>
              <a:t>02.</a:t>
            </a:r>
          </a:p>
          <a:p>
            <a:pPr defTabSz="544211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Regular"/>
                <a:sym typeface="Calibri" panose="020F0502020204030204" pitchFamily="34" charset="0"/>
              </a:rPr>
              <a:t>Project Two</a:t>
            </a:r>
          </a:p>
          <a:p>
            <a:pPr defTabSz="544211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Roboto Black"/>
              <a:sym typeface="Calibri" panose="020F0502020204030204" pitchFamily="34" charset="0"/>
            </a:endParaRPr>
          </a:p>
          <a:p>
            <a:pPr defTabSz="544211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rPr>
              <a:t>    随着现代科学技术的飞速发展，人类的生活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rPr>
              <a:t>生存压力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rPr>
              <a:t>越来越大，大幅度</a:t>
            </a:r>
            <a:r>
              <a:rPr lang="zh-CN" altLang="en-US" sz="2400" dirty="0">
                <a:solidFill>
                  <a:srgbClr val="FF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rPr>
              <a:t>情绪波动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rPr>
              <a:t>越来越明显，情绪调节的作用日趋显著。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Roboto Light"/>
              <a:sym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7D40F8C-F6DE-45C2-9B91-1B31C46A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467" y="1519743"/>
            <a:ext cx="4054862" cy="23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3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CAADA2-14BE-41D0-AAB5-63CE7058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AB8356-CBDE-4DFD-A0D1-05042859B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7434727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C02101-A358-4503-9755-19E25B531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64" y="685798"/>
            <a:ext cx="607433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F3B455-556F-48DE-8356-331B00ACD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4729" y="-1"/>
            <a:ext cx="4757271" cy="6857999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1651F70F-52CE-4B24-B8C9-597410D4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80" y="1096242"/>
            <a:ext cx="3686423" cy="406082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8E9396A-8859-47B1-BC12-900A22C8B972}"/>
              </a:ext>
            </a:extLst>
          </p:cNvPr>
          <p:cNvSpPr/>
          <p:nvPr/>
        </p:nvSpPr>
        <p:spPr>
          <a:xfrm>
            <a:off x="707464" y="2919499"/>
            <a:ext cx="6258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红</a:t>
            </a: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黄</a:t>
            </a: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dirty="0">
                <a:solidFill>
                  <a:srgbClr val="FFC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橙</a:t>
            </a: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色能使人心情舒畅，产生兴奋感；</a:t>
            </a:r>
            <a:endParaRPr lang="en-US" altLang="zh-CN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285750" lvl="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青</a:t>
            </a: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灰</a:t>
            </a: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绿</a:t>
            </a: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色等冷色系则使人感到清静，甚至有点忧郁。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73330B-D3CE-4D9D-9024-B5FE00C7EBBB}"/>
              </a:ext>
            </a:extLst>
          </p:cNvPr>
          <p:cNvSpPr/>
          <p:nvPr/>
        </p:nvSpPr>
        <p:spPr>
          <a:xfrm>
            <a:off x="707465" y="39061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黑</a:t>
            </a: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色会分散人的注意力，使人产生郁闷、乏味的感觉。</a:t>
            </a:r>
            <a:endParaRPr lang="en-US" altLang="zh-CN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285750" lvl="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长期生活在这样的环境中人的瞳孔极度放大，感觉麻木，</a:t>
            </a:r>
            <a:endParaRPr lang="en-US" altLang="zh-CN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lvl="0"/>
            <a:r>
              <a:rPr lang="en-US" altLang="zh-CN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    </a:t>
            </a:r>
            <a:r>
              <a:rPr lang="en-US" altLang="zh-CN" sz="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久而久之，对人的健康、寿命产生不利的影响。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A805DB-37F4-4730-AD46-2B0567C4EACE}"/>
              </a:ext>
            </a:extLst>
          </p:cNvPr>
          <p:cNvSpPr/>
          <p:nvPr/>
        </p:nvSpPr>
        <p:spPr>
          <a:xfrm>
            <a:off x="707464" y="5157068"/>
            <a:ext cx="6353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把房间都布置成白色，有素洁感，</a:t>
            </a:r>
            <a:endParaRPr lang="en-US" altLang="zh-CN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285750" lvl="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但白色对比度太强，易刺激瞳孔收缩，诱发头痛等病症。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E1A42A-4E63-496F-82DB-8044FBC64ED8}"/>
              </a:ext>
            </a:extLst>
          </p:cNvPr>
          <p:cNvSpPr/>
          <p:nvPr/>
        </p:nvSpPr>
        <p:spPr>
          <a:xfrm>
            <a:off x="2105385" y="2180832"/>
            <a:ext cx="32239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B8CBE5"/>
                    </a:gs>
                    <a:gs pos="100000">
                      <a:srgbClr val="FDF1E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色彩对情绪的影响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E4EDFA7-BFD3-4C8E-BCFE-712337E9C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115" y="945400"/>
            <a:ext cx="4975785" cy="1028700"/>
          </a:xfrm>
          <a:gradFill flip="none" rotWithShape="1">
            <a:gsLst>
              <a:gs pos="0">
                <a:srgbClr val="B8CBE5"/>
              </a:gs>
              <a:gs pos="97000">
                <a:srgbClr val="FBE5D6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anchor="ctr">
            <a:normAutofit fontScale="90000"/>
          </a:bodyPr>
          <a:lstStyle/>
          <a:p>
            <a:pPr algn="l"/>
            <a:r>
              <a:rPr lang="en-US" altLang="zh-CN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§ 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r>
              <a:rPr lang="en-US" altLang="zh-CN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§</a:t>
            </a:r>
            <a:endParaRPr lang="zh-CN" altLang="en-US" dirty="0">
              <a:solidFill>
                <a:srgbClr val="40404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8" name="!!2">
            <a:extLst>
              <a:ext uri="{FF2B5EF4-FFF2-40B4-BE49-F238E27FC236}">
                <a16:creationId xmlns:a16="http://schemas.microsoft.com/office/drawing/2014/main" id="{6B4C9BE0-C03F-47E2-851F-BFE5D0229DB7}"/>
              </a:ext>
            </a:extLst>
          </p:cNvPr>
          <p:cNvSpPr txBox="1">
            <a:spLocks/>
          </p:cNvSpPr>
          <p:nvPr/>
        </p:nvSpPr>
        <p:spPr>
          <a:xfrm>
            <a:off x="7571136" y="5462359"/>
            <a:ext cx="4484455" cy="682079"/>
          </a:xfrm>
          <a:prstGeom prst="rect">
            <a:avLst/>
          </a:prstGeom>
          <a:gradFill flip="none" rotWithShape="1">
            <a:gsLst>
              <a:gs pos="100000">
                <a:srgbClr val="FDF1E8"/>
              </a:gs>
              <a:gs pos="0">
                <a:srgbClr val="B8CBE5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5" name="!!1">
            <a:extLst>
              <a:ext uri="{FF2B5EF4-FFF2-40B4-BE49-F238E27FC236}">
                <a16:creationId xmlns:a16="http://schemas.microsoft.com/office/drawing/2014/main" id="{68595C37-B05D-473B-8DBB-CB26D166A5EA}"/>
              </a:ext>
            </a:extLst>
          </p:cNvPr>
          <p:cNvSpPr txBox="1">
            <a:spLocks/>
          </p:cNvSpPr>
          <p:nvPr/>
        </p:nvSpPr>
        <p:spPr>
          <a:xfrm>
            <a:off x="2065617" y="1002130"/>
            <a:ext cx="3251200" cy="914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4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4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4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</p:spTree>
    <p:extLst>
      <p:ext uri="{BB962C8B-B14F-4D97-AF65-F5344CB8AC3E}">
        <p14:creationId xmlns:p14="http://schemas.microsoft.com/office/powerpoint/2010/main" val="50501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250CB5-9DDC-48C3-9D2D-C15BFFF4F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8FEF35-B9B3-413E-A8C4-9FF5A15A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6770084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ECB318-89A9-43A0-BC79-4B763473F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1685" y="1371600"/>
            <a:ext cx="2704023" cy="4114800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7ABC99A-315E-4157-9CE7-497BBA178B87}"/>
              </a:ext>
            </a:extLst>
          </p:cNvPr>
          <p:cNvSpPr txBox="1">
            <a:spLocks/>
          </p:cNvSpPr>
          <p:nvPr/>
        </p:nvSpPr>
        <p:spPr>
          <a:xfrm>
            <a:off x="1676401" y="2251859"/>
            <a:ext cx="10167374" cy="1012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1800" b="1" kern="1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化学</a:t>
            </a:r>
            <a:r>
              <a:rPr lang="zh-CN" altLang="en-US" sz="1800" b="1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：可</a:t>
            </a:r>
            <a:r>
              <a:rPr lang="zh-CN" altLang="zh-CN" sz="1800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穿戴设备</a:t>
            </a:r>
            <a:r>
              <a:rPr lang="en-US" altLang="zh-CN" sz="1800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  +  </a:t>
            </a:r>
            <a:r>
              <a:rPr lang="zh-CN" altLang="zh-CN" sz="1800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微电子检测系统</a:t>
            </a:r>
            <a:endParaRPr lang="en-US" altLang="zh-CN" sz="1800" kern="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zh-CN" sz="1800" kern="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对人的心率、血压、汗液等化学指标实时监测。</a:t>
            </a:r>
            <a:endParaRPr lang="en-US" altLang="zh-CN" sz="1800" kern="1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16171CA2-CEBC-4D89-97E3-790F3500613E}"/>
              </a:ext>
            </a:extLst>
          </p:cNvPr>
          <p:cNvSpPr txBox="1">
            <a:spLocks/>
          </p:cNvSpPr>
          <p:nvPr/>
        </p:nvSpPr>
        <p:spPr>
          <a:xfrm>
            <a:off x="8141683" y="365532"/>
            <a:ext cx="2704025" cy="844550"/>
          </a:xfrm>
          <a:prstGeom prst="rect">
            <a:avLst/>
          </a:prstGeom>
          <a:gradFill>
            <a:gsLst>
              <a:gs pos="0">
                <a:srgbClr val="FBE5D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CEEC98EE-D3D1-436C-911C-9589EAAA4E42}"/>
              </a:ext>
            </a:extLst>
          </p:cNvPr>
          <p:cNvSpPr txBox="1">
            <a:spLocks/>
          </p:cNvSpPr>
          <p:nvPr/>
        </p:nvSpPr>
        <p:spPr>
          <a:xfrm>
            <a:off x="1371600" y="5718185"/>
            <a:ext cx="6770083" cy="682079"/>
          </a:xfrm>
          <a:prstGeom prst="rect">
            <a:avLst/>
          </a:prstGeom>
          <a:gradFill flip="none" rotWithShape="1">
            <a:gsLst>
              <a:gs pos="100000">
                <a:srgbClr val="FDF1E8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3" name="矩形: 对角圆角 2">
            <a:extLst>
              <a:ext uri="{FF2B5EF4-FFF2-40B4-BE49-F238E27FC236}">
                <a16:creationId xmlns:a16="http://schemas.microsoft.com/office/drawing/2014/main" id="{B2C2CA9C-04CE-4889-9CAB-EB337CA3DA96}"/>
              </a:ext>
            </a:extLst>
          </p:cNvPr>
          <p:cNvSpPr/>
          <p:nvPr/>
        </p:nvSpPr>
        <p:spPr>
          <a:xfrm>
            <a:off x="11275449" y="368033"/>
            <a:ext cx="209550" cy="8445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DA3BF5A6-3060-4983-8FCC-13508CB51B0A}"/>
              </a:ext>
            </a:extLst>
          </p:cNvPr>
          <p:cNvSpPr/>
          <p:nvPr/>
        </p:nvSpPr>
        <p:spPr>
          <a:xfrm flipH="1">
            <a:off x="701629" y="5636950"/>
            <a:ext cx="209550" cy="8445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5F9D6A-B7D6-4FE1-8133-AD8652C1212A}"/>
              </a:ext>
            </a:extLst>
          </p:cNvPr>
          <p:cNvSpPr/>
          <p:nvPr/>
        </p:nvSpPr>
        <p:spPr>
          <a:xfrm>
            <a:off x="1689057" y="1580897"/>
            <a:ext cx="277562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DF1E8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情绪数据的获取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BC24E019-EE98-4037-95A3-4995D9EE59A2}"/>
              </a:ext>
            </a:extLst>
          </p:cNvPr>
          <p:cNvSpPr txBox="1">
            <a:spLocks/>
          </p:cNvSpPr>
          <p:nvPr/>
        </p:nvSpPr>
        <p:spPr>
          <a:xfrm>
            <a:off x="1676401" y="3309292"/>
            <a:ext cx="10167374" cy="1012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1800" b="1" kern="100" dirty="0">
                <a:solidFill>
                  <a:schemeClr val="accent6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物理</a:t>
            </a:r>
            <a:r>
              <a:rPr lang="zh-CN" altLang="en-US" sz="1800" b="1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：人脸识别  </a:t>
            </a:r>
            <a:r>
              <a:rPr lang="en-US" altLang="zh-CN" sz="1800" b="1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+  </a:t>
            </a:r>
            <a:r>
              <a:rPr lang="zh-CN" altLang="en-US" sz="1800" b="1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语音、语义识别技术</a:t>
            </a:r>
            <a:r>
              <a:rPr lang="zh-CN" altLang="en-US" sz="1800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，</a:t>
            </a:r>
            <a:endParaRPr lang="en-US" altLang="zh-CN" sz="1800" kern="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1800" kern="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配合</a:t>
            </a:r>
            <a:r>
              <a:rPr lang="zh-CN" altLang="zh-CN" sz="1800" kern="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脑机接口和深度学习的应用，可快速、准确对重度抑郁症患者进行初步辨识。</a:t>
            </a:r>
            <a:endParaRPr lang="zh-CN" altLang="en-US" sz="80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A61FB86-2317-4E0B-9FB1-AB744263AC6E}"/>
              </a:ext>
            </a:extLst>
          </p:cNvPr>
          <p:cNvSpPr txBox="1">
            <a:spLocks/>
          </p:cNvSpPr>
          <p:nvPr/>
        </p:nvSpPr>
        <p:spPr>
          <a:xfrm>
            <a:off x="1676401" y="4489267"/>
            <a:ext cx="10167374" cy="844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1800" b="1" kern="1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社会</a:t>
            </a:r>
            <a:r>
              <a:rPr lang="zh-CN" altLang="en-US" sz="1800" b="1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在允许的条件下，可以借助爬虫手段来实现高效信息搜集。</a:t>
            </a:r>
            <a:endParaRPr lang="en-US" altLang="zh-CN" sz="1800" kern="100" dirty="0">
              <a:solidFill>
                <a:srgbClr val="FFFFFF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FFFFFF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1800" kern="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对</a:t>
            </a:r>
            <a:r>
              <a:rPr lang="zh-CN" altLang="zh-CN" sz="1800" kern="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朋友圈的调研与搜集</a:t>
            </a:r>
            <a:r>
              <a:rPr lang="zh-CN" altLang="en-US" sz="1800" kern="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738C692-4B75-401B-A1F3-3E40036D9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689101"/>
            <a:ext cx="3028950" cy="1905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57BBC67-176C-494B-861E-89C5A5A6B9B0}"/>
              </a:ext>
            </a:extLst>
          </p:cNvPr>
          <p:cNvSpPr/>
          <p:nvPr/>
        </p:nvSpPr>
        <p:spPr>
          <a:xfrm>
            <a:off x="911179" y="307500"/>
            <a:ext cx="3748603" cy="9482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DF1E8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末端</a:t>
            </a:r>
            <a:r>
              <a:rPr lang="en-US" altLang="zh-CN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DF1E8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DF1E8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源头：传感</a:t>
            </a:r>
            <a:endParaRPr lang="en-US" altLang="zh-CN" sz="2400" b="1" cap="none" spc="500" dirty="0">
              <a:ln w="12700" cmpd="sng">
                <a:solidFill>
                  <a:schemeClr val="tx2">
                    <a:lumMod val="75000"/>
                  </a:schemeClr>
                </a:solidFill>
                <a:prstDash val="solid"/>
              </a:ln>
              <a:gradFill flip="none" rotWithShape="1">
                <a:gsLst>
                  <a:gs pos="100000">
                    <a:srgbClr val="FDF1E8"/>
                  </a:gs>
                  <a:gs pos="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ctr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DF1E8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后端</a:t>
            </a:r>
            <a:r>
              <a:rPr lang="en-US" altLang="zh-CN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DF1E8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DF1E8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r>
              <a:rPr lang="zh-CN" altLang="en-US" sz="2400" b="1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DF1E8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DF1E8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采集</a:t>
            </a:r>
          </a:p>
        </p:txBody>
      </p:sp>
    </p:spTree>
    <p:extLst>
      <p:ext uri="{BB962C8B-B14F-4D97-AF65-F5344CB8AC3E}">
        <p14:creationId xmlns:p14="http://schemas.microsoft.com/office/powerpoint/2010/main" val="296260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A1FA41-E1D1-43CF-8B3B-5E6140890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C2D84B-6969-4F00-BEBA-81C2EBCD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D282BE-4461-4794-89A5-394723CDF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1"/>
            <a:ext cx="3354572" cy="411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1A7411-BED5-47F2-82C8-DA8D268EE4CC}"/>
              </a:ext>
            </a:extLst>
          </p:cNvPr>
          <p:cNvSpPr/>
          <p:nvPr/>
        </p:nvSpPr>
        <p:spPr>
          <a:xfrm>
            <a:off x="776835" y="526402"/>
            <a:ext cx="3748603" cy="5050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lnSpc>
                <a:spcPct val="120000"/>
              </a:lnSpc>
              <a:buFont typeface="+mj-lt"/>
              <a:buAutoNum type="arabicPeriod" startAt="3"/>
            </a:pP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中端</a:t>
            </a:r>
            <a:r>
              <a:rPr lang="en-US" altLang="zh-CN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r>
              <a:rPr lang="en-US" altLang="zh-CN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lang="zh-CN" altLang="en-US" sz="2400" b="1" cap="none" spc="500" dirty="0">
              <a:ln w="12700" cmpd="sng">
                <a:solidFill>
                  <a:schemeClr val="tx2">
                    <a:lumMod val="75000"/>
                  </a:schemeClr>
                </a:solidFill>
                <a:prstDash val="solid"/>
              </a:ln>
              <a:gradFill flip="none" rotWithShape="1">
                <a:gsLst>
                  <a:gs pos="100000">
                    <a:srgbClr val="FFFFFF"/>
                  </a:gs>
                  <a:gs pos="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D79536-7D6F-4837-A830-B361E5DADD7B}"/>
              </a:ext>
            </a:extLst>
          </p:cNvPr>
          <p:cNvSpPr/>
          <p:nvPr/>
        </p:nvSpPr>
        <p:spPr>
          <a:xfrm>
            <a:off x="1752224" y="1880153"/>
            <a:ext cx="2591551" cy="29590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大数据</a:t>
            </a:r>
            <a:endParaRPr lang="en-US" altLang="zh-CN" sz="32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深度学习</a:t>
            </a:r>
            <a:endParaRPr lang="en-US" altLang="zh-CN" sz="32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32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机器学习</a:t>
            </a:r>
            <a:endParaRPr lang="en-US" altLang="zh-CN" sz="32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32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人工智能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DBA42DE-9CBD-4983-A0E3-989A68E573B4}"/>
              </a:ext>
            </a:extLst>
          </p:cNvPr>
          <p:cNvSpPr txBox="1">
            <a:spLocks/>
          </p:cNvSpPr>
          <p:nvPr/>
        </p:nvSpPr>
        <p:spPr>
          <a:xfrm>
            <a:off x="6396466" y="2037752"/>
            <a:ext cx="5495068" cy="2782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   </a:t>
            </a:r>
            <a:r>
              <a:rPr lang="zh-CN" altLang="en-US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人工智能</a:t>
            </a:r>
            <a:r>
              <a:rPr lang="zh-CN" altLang="en-US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AI</a:t>
            </a:r>
            <a:r>
              <a:rPr lang="zh-CN" altLang="en-US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）结合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语音识别</a:t>
            </a:r>
            <a:r>
              <a:rPr lang="zh-CN" altLang="en-US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计算机视觉</a:t>
            </a:r>
            <a:r>
              <a:rPr lang="zh-CN" altLang="en-US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和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自然语言处理</a:t>
            </a:r>
            <a:r>
              <a:rPr lang="zh-CN" altLang="en-US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技术</a:t>
            </a:r>
            <a:r>
              <a:rPr lang="zh-CN" altLang="en-US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</a:t>
            </a:r>
            <a:r>
              <a:rPr lang="zh-CN" altLang="en-US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通过</a:t>
            </a:r>
            <a:r>
              <a:rPr lang="zh-CN" altLang="en-US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表情</a:t>
            </a:r>
            <a:r>
              <a:rPr lang="zh-CN" altLang="en-US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和</a:t>
            </a:r>
            <a:r>
              <a:rPr lang="zh-CN" altLang="en-US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语言</a:t>
            </a:r>
            <a:r>
              <a:rPr lang="zh-CN" altLang="en-US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诊断一个人是否患了</a:t>
            </a:r>
            <a:r>
              <a:rPr lang="zh-CN" altLang="en-US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抑郁症</a:t>
            </a:r>
            <a:r>
              <a:rPr lang="zh-CN" altLang="en-US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。</a:t>
            </a:r>
            <a:endParaRPr lang="en-US" altLang="zh-CN" sz="2400" dirty="0">
              <a:solidFill>
                <a:srgbClr val="121212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rgbClr val="121212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   </a:t>
            </a:r>
            <a:r>
              <a:rPr lang="zh-CN" altLang="en-US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在经过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临床验证</a:t>
            </a:r>
            <a:r>
              <a:rPr lang="zh-CN" altLang="en-US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的病人健康问卷水平上，</a:t>
            </a:r>
            <a:r>
              <a:rPr lang="zh-CN" altLang="en-US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人工智能</a:t>
            </a:r>
            <a:r>
              <a:rPr lang="zh-CN" altLang="en-US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（</a:t>
            </a:r>
            <a:r>
              <a:rPr lang="en-US" altLang="zh-CN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AI</a:t>
            </a:r>
            <a:r>
              <a:rPr lang="zh-CN" altLang="en-US" sz="2400" b="1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）</a:t>
            </a:r>
            <a:r>
              <a:rPr lang="zh-CN" altLang="en-US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平均误差</a:t>
            </a:r>
            <a:r>
              <a:rPr lang="zh-CN" altLang="en-US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仅有 </a:t>
            </a:r>
            <a:r>
              <a:rPr lang="en-US" altLang="zh-CN" sz="24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3.67</a:t>
            </a:r>
            <a:r>
              <a:rPr lang="en-US" altLang="zh-CN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分（相对误差为 </a:t>
            </a:r>
            <a:r>
              <a:rPr lang="en-US" altLang="zh-CN" sz="24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15.3 % </a:t>
            </a:r>
            <a:r>
              <a:rPr lang="zh-CN" altLang="en-US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）。</a:t>
            </a:r>
            <a:endParaRPr lang="zh-CN" altLang="en-US" sz="7200" dirty="0">
              <a:solidFill>
                <a:srgbClr val="FFFFFF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3" name="!!1">
            <a:extLst>
              <a:ext uri="{FF2B5EF4-FFF2-40B4-BE49-F238E27FC236}">
                <a16:creationId xmlns:a16="http://schemas.microsoft.com/office/drawing/2014/main" id="{0D662FDF-69DE-49C0-9230-99E376C22F12}"/>
              </a:ext>
            </a:extLst>
          </p:cNvPr>
          <p:cNvSpPr txBox="1">
            <a:spLocks/>
          </p:cNvSpPr>
          <p:nvPr/>
        </p:nvSpPr>
        <p:spPr>
          <a:xfrm>
            <a:off x="8141683" y="365532"/>
            <a:ext cx="2704025" cy="844550"/>
          </a:xfrm>
          <a:prstGeom prst="rect">
            <a:avLst/>
          </a:prstGeom>
          <a:gradFill>
            <a:gsLst>
              <a:gs pos="0">
                <a:srgbClr val="FBE5D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0FD817AF-C6BC-49F8-A312-FD9742AC5D9D}"/>
              </a:ext>
            </a:extLst>
          </p:cNvPr>
          <p:cNvSpPr/>
          <p:nvPr/>
        </p:nvSpPr>
        <p:spPr>
          <a:xfrm>
            <a:off x="11275449" y="368033"/>
            <a:ext cx="209550" cy="8445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!!2">
            <a:extLst>
              <a:ext uri="{FF2B5EF4-FFF2-40B4-BE49-F238E27FC236}">
                <a16:creationId xmlns:a16="http://schemas.microsoft.com/office/drawing/2014/main" id="{D3FEE8C9-096F-46DB-9F37-53E90AEE84AE}"/>
              </a:ext>
            </a:extLst>
          </p:cNvPr>
          <p:cNvSpPr txBox="1">
            <a:spLocks/>
          </p:cNvSpPr>
          <p:nvPr/>
        </p:nvSpPr>
        <p:spPr>
          <a:xfrm>
            <a:off x="1371600" y="5905419"/>
            <a:ext cx="4724399" cy="682079"/>
          </a:xfrm>
          <a:prstGeom prst="rect">
            <a:avLst/>
          </a:prstGeom>
          <a:gradFill flip="none" rotWithShape="1">
            <a:gsLst>
              <a:gs pos="100000">
                <a:srgbClr val="FBE5D6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67F8EA57-818C-417A-9180-8241322A6581}"/>
              </a:ext>
            </a:extLst>
          </p:cNvPr>
          <p:cNvSpPr/>
          <p:nvPr/>
        </p:nvSpPr>
        <p:spPr>
          <a:xfrm flipH="1">
            <a:off x="701629" y="5819829"/>
            <a:ext cx="209550" cy="8445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E9C64CD-53F1-4FDC-BB5A-D6D6291BD9B7}"/>
              </a:ext>
            </a:extLst>
          </p:cNvPr>
          <p:cNvCxnSpPr/>
          <p:nvPr/>
        </p:nvCxnSpPr>
        <p:spPr>
          <a:xfrm>
            <a:off x="7830926" y="5645417"/>
            <a:ext cx="2755900" cy="0"/>
          </a:xfrm>
          <a:prstGeom prst="line">
            <a:avLst/>
          </a:prstGeom>
          <a:ln w="25400">
            <a:gradFill>
              <a:gsLst>
                <a:gs pos="0">
                  <a:srgbClr val="F8A47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6B2ED1C7-F4B8-4F2C-B5BB-4F37DDF1F617}"/>
              </a:ext>
            </a:extLst>
          </p:cNvPr>
          <p:cNvSpPr/>
          <p:nvPr/>
        </p:nvSpPr>
        <p:spPr>
          <a:xfrm>
            <a:off x="8924058" y="5662350"/>
            <a:ext cx="569637" cy="491066"/>
          </a:xfrm>
          <a:prstGeom prst="triangle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离页连接符 4">
            <a:extLst>
              <a:ext uri="{FF2B5EF4-FFF2-40B4-BE49-F238E27FC236}">
                <a16:creationId xmlns:a16="http://schemas.microsoft.com/office/drawing/2014/main" id="{6E873FAA-5E50-45F2-90FA-13FB97559D86}"/>
              </a:ext>
            </a:extLst>
          </p:cNvPr>
          <p:cNvSpPr/>
          <p:nvPr/>
        </p:nvSpPr>
        <p:spPr>
          <a:xfrm>
            <a:off x="7601592" y="5175517"/>
            <a:ext cx="486833" cy="469900"/>
          </a:xfrm>
          <a:prstGeom prst="flowChartOffpageConnector">
            <a:avLst/>
          </a:prstGeom>
          <a:solidFill>
            <a:srgbClr val="F8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 I</a:t>
            </a:r>
            <a:endParaRPr lang="zh-CN" altLang="en-US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8" name="心形 17">
            <a:extLst>
              <a:ext uri="{FF2B5EF4-FFF2-40B4-BE49-F238E27FC236}">
                <a16:creationId xmlns:a16="http://schemas.microsoft.com/office/drawing/2014/main" id="{572EBB29-CA50-468F-B685-853D861E867C}"/>
              </a:ext>
            </a:extLst>
          </p:cNvPr>
          <p:cNvSpPr/>
          <p:nvPr/>
        </p:nvSpPr>
        <p:spPr>
          <a:xfrm>
            <a:off x="10333567" y="5175517"/>
            <a:ext cx="486833" cy="469900"/>
          </a:xfrm>
          <a:prstGeom prst="heart">
            <a:avLst/>
          </a:prstGeom>
          <a:solidFill>
            <a:srgbClr val="B8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郁</a:t>
            </a:r>
          </a:p>
        </p:txBody>
      </p:sp>
    </p:spTree>
    <p:extLst>
      <p:ext uri="{BB962C8B-B14F-4D97-AF65-F5344CB8AC3E}">
        <p14:creationId xmlns:p14="http://schemas.microsoft.com/office/powerpoint/2010/main" val="16484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A1FA41-E1D1-43CF-8B3B-5E6140890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C2D84B-6969-4F00-BEBA-81C2EBCD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D282BE-4461-4794-89A5-394723CDF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1"/>
            <a:ext cx="3354572" cy="411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1A7411-BED5-47F2-82C8-DA8D268EE4CC}"/>
              </a:ext>
            </a:extLst>
          </p:cNvPr>
          <p:cNvSpPr/>
          <p:nvPr/>
        </p:nvSpPr>
        <p:spPr>
          <a:xfrm>
            <a:off x="776835" y="526402"/>
            <a:ext cx="3748603" cy="5050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lnSpc>
                <a:spcPct val="120000"/>
              </a:lnSpc>
              <a:buFont typeface="+mj-lt"/>
              <a:buAutoNum type="arabicPeriod" startAt="3"/>
            </a:pP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中端</a:t>
            </a:r>
            <a:r>
              <a:rPr lang="en-US" altLang="zh-CN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r>
              <a:rPr lang="en-US" altLang="zh-CN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lang="zh-CN" altLang="en-US" sz="2400" b="1" cap="none" spc="500" dirty="0">
              <a:ln w="12700" cmpd="sng">
                <a:solidFill>
                  <a:schemeClr val="tx2">
                    <a:lumMod val="75000"/>
                  </a:schemeClr>
                </a:solidFill>
                <a:prstDash val="solid"/>
              </a:ln>
              <a:gradFill flip="none" rotWithShape="1">
                <a:gsLst>
                  <a:gs pos="100000">
                    <a:srgbClr val="FFFFFF"/>
                  </a:gs>
                  <a:gs pos="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D79536-7D6F-4837-A830-B361E5DADD7B}"/>
              </a:ext>
            </a:extLst>
          </p:cNvPr>
          <p:cNvSpPr/>
          <p:nvPr/>
        </p:nvSpPr>
        <p:spPr>
          <a:xfrm>
            <a:off x="1752224" y="1880153"/>
            <a:ext cx="2591551" cy="29590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大数据</a:t>
            </a:r>
            <a:endParaRPr lang="en-US" altLang="zh-CN" sz="32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深度学习</a:t>
            </a:r>
            <a:endParaRPr lang="en-US" altLang="zh-CN" sz="32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32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机器学习</a:t>
            </a:r>
            <a:endParaRPr lang="en-US" altLang="zh-CN" sz="32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32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人工智能</a:t>
            </a:r>
          </a:p>
        </p:txBody>
      </p:sp>
      <p:sp>
        <p:nvSpPr>
          <p:cNvPr id="13" name="!!1">
            <a:extLst>
              <a:ext uri="{FF2B5EF4-FFF2-40B4-BE49-F238E27FC236}">
                <a16:creationId xmlns:a16="http://schemas.microsoft.com/office/drawing/2014/main" id="{0D662FDF-69DE-49C0-9230-99E376C22F12}"/>
              </a:ext>
            </a:extLst>
          </p:cNvPr>
          <p:cNvSpPr txBox="1">
            <a:spLocks/>
          </p:cNvSpPr>
          <p:nvPr/>
        </p:nvSpPr>
        <p:spPr>
          <a:xfrm>
            <a:off x="8141683" y="365532"/>
            <a:ext cx="2704025" cy="844550"/>
          </a:xfrm>
          <a:prstGeom prst="rect">
            <a:avLst/>
          </a:prstGeom>
          <a:gradFill>
            <a:gsLst>
              <a:gs pos="0">
                <a:srgbClr val="FBE5D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0FD817AF-C6BC-49F8-A312-FD9742AC5D9D}"/>
              </a:ext>
            </a:extLst>
          </p:cNvPr>
          <p:cNvSpPr/>
          <p:nvPr/>
        </p:nvSpPr>
        <p:spPr>
          <a:xfrm>
            <a:off x="11275449" y="368033"/>
            <a:ext cx="209550" cy="8445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!!2">
            <a:extLst>
              <a:ext uri="{FF2B5EF4-FFF2-40B4-BE49-F238E27FC236}">
                <a16:creationId xmlns:a16="http://schemas.microsoft.com/office/drawing/2014/main" id="{D3FEE8C9-096F-46DB-9F37-53E90AEE84AE}"/>
              </a:ext>
            </a:extLst>
          </p:cNvPr>
          <p:cNvSpPr txBox="1">
            <a:spLocks/>
          </p:cNvSpPr>
          <p:nvPr/>
        </p:nvSpPr>
        <p:spPr>
          <a:xfrm>
            <a:off x="1371600" y="5905419"/>
            <a:ext cx="4724399" cy="682079"/>
          </a:xfrm>
          <a:prstGeom prst="rect">
            <a:avLst/>
          </a:prstGeom>
          <a:gradFill flip="none" rotWithShape="1">
            <a:gsLst>
              <a:gs pos="100000">
                <a:srgbClr val="FBE5D6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67F8EA57-818C-417A-9180-8241322A6581}"/>
              </a:ext>
            </a:extLst>
          </p:cNvPr>
          <p:cNvSpPr/>
          <p:nvPr/>
        </p:nvSpPr>
        <p:spPr>
          <a:xfrm flipH="1">
            <a:off x="701629" y="5819829"/>
            <a:ext cx="209550" cy="8445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7E996C35-8BB2-4A47-A633-6DECDAF6C92A}"/>
              </a:ext>
            </a:extLst>
          </p:cNvPr>
          <p:cNvSpPr txBox="1">
            <a:spLocks/>
          </p:cNvSpPr>
          <p:nvPr/>
        </p:nvSpPr>
        <p:spPr>
          <a:xfrm>
            <a:off x="6149448" y="1620743"/>
            <a:ext cx="5989104" cy="4073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Font typeface="+mj-lt"/>
              <a:buAutoNum type="alphaUcPeriod"/>
            </a:pPr>
            <a:r>
              <a:rPr lang="zh-CN" altLang="en-US" sz="3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诊断初期 </a:t>
            </a:r>
            <a:r>
              <a:rPr lang="en-US" altLang="zh-CN" sz="3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- </a:t>
            </a:r>
            <a:r>
              <a:rPr lang="zh-CN" altLang="en-US" sz="3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动态交互数据</a:t>
            </a:r>
            <a:br>
              <a:rPr lang="en-US" altLang="zh-CN" sz="3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</a:br>
            <a:r>
              <a:rPr lang="en-US" altLang="zh-CN" sz="1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br>
              <a:rPr lang="en-US" altLang="zh-CN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</a:br>
            <a:r>
              <a:rPr lang="en-US" altLang="zh-CN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   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对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表情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肢体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语音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语调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文本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信息等进行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细粒度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的分析，从</a:t>
            </a: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结构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类别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主题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特征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等方面</a:t>
            </a: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多维度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考察，让 </a:t>
            </a:r>
            <a:r>
              <a:rPr lang="en-US" altLang="zh-CN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AI 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读懂：</a:t>
            </a: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你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的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身体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、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心理</a:t>
            </a:r>
            <a:r>
              <a:rPr lang="zh-CN" altLang="en-US" sz="20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指标。</a:t>
            </a:r>
            <a:endParaRPr lang="en-US" altLang="zh-CN" sz="2000" dirty="0">
              <a:solidFill>
                <a:srgbClr val="121212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lphaUcPeriod"/>
            </a:pPr>
            <a:endParaRPr lang="en-US" altLang="zh-CN" sz="2200" dirty="0">
              <a:solidFill>
                <a:srgbClr val="FFFFFF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lphaUcPeriod"/>
            </a:pPr>
            <a:r>
              <a:rPr lang="zh-CN" altLang="en-US" sz="3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诊断后期 </a:t>
            </a:r>
            <a:r>
              <a:rPr lang="en-US" altLang="zh-CN" sz="3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- </a:t>
            </a:r>
            <a:r>
              <a:rPr lang="zh-CN" altLang="en-US" sz="3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医疗仪器数据</a:t>
            </a:r>
            <a:br>
              <a:rPr lang="en-US" altLang="zh-CN" sz="3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</a:br>
            <a:r>
              <a:rPr lang="en-US" altLang="zh-CN" sz="1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br>
              <a:rPr lang="en-US" altLang="zh-CN" sz="25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</a:br>
            <a:r>
              <a:rPr lang="en-US" altLang="zh-CN" sz="24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   </a:t>
            </a:r>
            <a:r>
              <a:rPr lang="zh-CN" altLang="en-US" sz="2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如对</a:t>
            </a:r>
            <a:r>
              <a:rPr lang="zh-CN" altLang="en-US" sz="21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磁共振成像</a:t>
            </a:r>
            <a:r>
              <a:rPr lang="zh-CN" altLang="en-US" sz="2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等</a:t>
            </a:r>
            <a:r>
              <a:rPr lang="zh-CN" altLang="en-US" sz="21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医疗仪器数据</a:t>
            </a:r>
            <a:r>
              <a:rPr lang="zh-CN" altLang="en-US" sz="2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进行</a:t>
            </a:r>
            <a:r>
              <a:rPr lang="zh-CN" altLang="en-US" sz="21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机器学习</a:t>
            </a:r>
            <a:r>
              <a:rPr lang="zh-CN" altLang="en-US" sz="2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，用以进一步确定和量化患者的患病情况，以及患病程度、</a:t>
            </a:r>
            <a:r>
              <a:rPr lang="zh-CN" altLang="en-US" sz="21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病情发展阶段</a:t>
            </a:r>
            <a:r>
              <a:rPr lang="zh-CN" altLang="en-US" sz="2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。</a:t>
            </a:r>
            <a:endParaRPr lang="en-US" altLang="zh-CN" sz="5500" dirty="0">
              <a:solidFill>
                <a:srgbClr val="FFFFFF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B25E1548-A639-4CFE-9433-E2B0C5A0F9B9}"/>
              </a:ext>
            </a:extLst>
          </p:cNvPr>
          <p:cNvSpPr txBox="1">
            <a:spLocks/>
          </p:cNvSpPr>
          <p:nvPr/>
        </p:nvSpPr>
        <p:spPr>
          <a:xfrm>
            <a:off x="8411559" y="1575614"/>
            <a:ext cx="1636016" cy="749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1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动态交互</a:t>
            </a:r>
            <a:endParaRPr lang="en-US" altLang="zh-CN" sz="5500" dirty="0">
              <a:solidFill>
                <a:srgbClr val="FFFFFF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80A7824-4D9D-4818-9A87-603BEC80F8F0}"/>
              </a:ext>
            </a:extLst>
          </p:cNvPr>
          <p:cNvCxnSpPr>
            <a:cxnSpLocks/>
          </p:cNvCxnSpPr>
          <p:nvPr/>
        </p:nvCxnSpPr>
        <p:spPr>
          <a:xfrm>
            <a:off x="9872133" y="6289729"/>
            <a:ext cx="1896533" cy="0"/>
          </a:xfrm>
          <a:prstGeom prst="line">
            <a:avLst/>
          </a:prstGeom>
          <a:ln w="25400">
            <a:gradFill>
              <a:gsLst>
                <a:gs pos="0">
                  <a:srgbClr val="F8A47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14F5FBA6-6E3E-42B9-B2DB-2CE145ACC9AB}"/>
              </a:ext>
            </a:extLst>
          </p:cNvPr>
          <p:cNvSpPr/>
          <p:nvPr/>
        </p:nvSpPr>
        <p:spPr>
          <a:xfrm>
            <a:off x="10602214" y="6289729"/>
            <a:ext cx="436369" cy="376180"/>
          </a:xfrm>
          <a:prstGeom prst="triangle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离页连接符 21">
            <a:extLst>
              <a:ext uri="{FF2B5EF4-FFF2-40B4-BE49-F238E27FC236}">
                <a16:creationId xmlns:a16="http://schemas.microsoft.com/office/drawing/2014/main" id="{69C8CFDE-C319-4573-A627-B2EA7F618C01}"/>
              </a:ext>
            </a:extLst>
          </p:cNvPr>
          <p:cNvSpPr/>
          <p:nvPr/>
        </p:nvSpPr>
        <p:spPr>
          <a:xfrm>
            <a:off x="9663662" y="5819829"/>
            <a:ext cx="436369" cy="469900"/>
          </a:xfrm>
          <a:prstGeom prst="flowChartOffpageConnector">
            <a:avLst/>
          </a:prstGeom>
          <a:solidFill>
            <a:srgbClr val="F8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 I</a:t>
            </a:r>
            <a:endParaRPr lang="zh-CN" altLang="en-US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23" name="心形 22">
            <a:extLst>
              <a:ext uri="{FF2B5EF4-FFF2-40B4-BE49-F238E27FC236}">
                <a16:creationId xmlns:a16="http://schemas.microsoft.com/office/drawing/2014/main" id="{3F00455E-2A22-4215-9476-B6539CA48027}"/>
              </a:ext>
            </a:extLst>
          </p:cNvPr>
          <p:cNvSpPr/>
          <p:nvPr/>
        </p:nvSpPr>
        <p:spPr>
          <a:xfrm>
            <a:off x="11523099" y="5819829"/>
            <a:ext cx="486833" cy="469900"/>
          </a:xfrm>
          <a:prstGeom prst="heart">
            <a:avLst/>
          </a:prstGeom>
          <a:solidFill>
            <a:srgbClr val="B8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郁</a:t>
            </a:r>
          </a:p>
        </p:txBody>
      </p:sp>
    </p:spTree>
    <p:extLst>
      <p:ext uri="{BB962C8B-B14F-4D97-AF65-F5344CB8AC3E}">
        <p14:creationId xmlns:p14="http://schemas.microsoft.com/office/powerpoint/2010/main" val="134561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5CC61D51-954B-4185-893B-CEAA60343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2" r="16843"/>
          <a:stretch/>
        </p:blipFill>
        <p:spPr>
          <a:xfrm>
            <a:off x="1332418" y="1996997"/>
            <a:ext cx="2841650" cy="3271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8A8352-E8B7-4360-A22E-D2E8E0D0B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68" y="1996997"/>
            <a:ext cx="3207239" cy="3271916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CE3F3C2A-58CE-42F9-936A-50B5C7B736E9}"/>
              </a:ext>
            </a:extLst>
          </p:cNvPr>
          <p:cNvSpPr txBox="1">
            <a:spLocks/>
          </p:cNvSpPr>
          <p:nvPr/>
        </p:nvSpPr>
        <p:spPr>
          <a:xfrm>
            <a:off x="4174068" y="827087"/>
            <a:ext cx="3517900" cy="745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>
                <a:gradFill>
                  <a:gsLst>
                    <a:gs pos="0">
                      <a:srgbClr val="F8A471"/>
                    </a:gs>
                    <a:gs pos="100000">
                      <a:srgbClr val="B8CBE5"/>
                    </a:gs>
                  </a:gsLst>
                  <a:lin ang="5400000" scaled="0"/>
                </a:gra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『               』</a:t>
            </a:r>
            <a:endParaRPr lang="en-US" altLang="zh-CN" sz="8000" dirty="0">
              <a:gradFill>
                <a:gsLst>
                  <a:gs pos="0">
                    <a:srgbClr val="F8A471"/>
                  </a:gs>
                  <a:gs pos="100000">
                    <a:srgbClr val="B8CBE5"/>
                  </a:gs>
                </a:gsLst>
                <a:lin ang="5400000" scaled="0"/>
              </a:gra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D7DDDFD-24E1-4A70-9549-7E8798755778}"/>
              </a:ext>
            </a:extLst>
          </p:cNvPr>
          <p:cNvSpPr txBox="1">
            <a:spLocks/>
          </p:cNvSpPr>
          <p:nvPr/>
        </p:nvSpPr>
        <p:spPr>
          <a:xfrm>
            <a:off x="4174068" y="5247072"/>
            <a:ext cx="3517900" cy="745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>
                <a:gradFill>
                  <a:gsLst>
                    <a:gs pos="0">
                      <a:srgbClr val="F8A471"/>
                    </a:gs>
                    <a:gs pos="100000">
                      <a:srgbClr val="B8CBE5"/>
                    </a:gs>
                  </a:gsLst>
                  <a:lin ang="5400000" scaled="0"/>
                </a:gra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『               』</a:t>
            </a:r>
            <a:endParaRPr lang="en-US" altLang="zh-CN" sz="8000" dirty="0">
              <a:gradFill>
                <a:gsLst>
                  <a:gs pos="0">
                    <a:srgbClr val="F8A471"/>
                  </a:gs>
                  <a:gs pos="100000">
                    <a:srgbClr val="B8CBE5"/>
                  </a:gs>
                </a:gsLst>
                <a:lin ang="5400000" scaled="0"/>
              </a:gra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5BE2570-979E-4CCA-8E31-22D613BB22E9}"/>
              </a:ext>
            </a:extLst>
          </p:cNvPr>
          <p:cNvSpPr txBox="1">
            <a:spLocks/>
          </p:cNvSpPr>
          <p:nvPr/>
        </p:nvSpPr>
        <p:spPr>
          <a:xfrm>
            <a:off x="4779434" y="5247072"/>
            <a:ext cx="2438400" cy="745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gradFill>
                  <a:gsLst>
                    <a:gs pos="0">
                      <a:srgbClr val="F8A471"/>
                    </a:gs>
                    <a:gs pos="100000">
                      <a:srgbClr val="B8CBE5"/>
                    </a:gs>
                  </a:gsLst>
                  <a:lin ang="5400000" scaled="0"/>
                </a:gra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灯光调节</a:t>
            </a:r>
            <a:endParaRPr lang="en-US" altLang="zh-CN" sz="8000" dirty="0">
              <a:gradFill>
                <a:gsLst>
                  <a:gs pos="0">
                    <a:srgbClr val="F8A471"/>
                  </a:gs>
                  <a:gs pos="100000">
                    <a:srgbClr val="B8CBE5"/>
                  </a:gs>
                </a:gsLst>
                <a:lin ang="5400000" scaled="0"/>
              </a:gra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7215075-B800-4272-BF48-BB30B7115F20}"/>
              </a:ext>
            </a:extLst>
          </p:cNvPr>
          <p:cNvSpPr txBox="1">
            <a:spLocks/>
          </p:cNvSpPr>
          <p:nvPr/>
        </p:nvSpPr>
        <p:spPr>
          <a:xfrm>
            <a:off x="4779434" y="827087"/>
            <a:ext cx="2438400" cy="745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gradFill>
                  <a:gsLst>
                    <a:gs pos="0">
                      <a:srgbClr val="F8A471"/>
                    </a:gs>
                    <a:gs pos="100000">
                      <a:srgbClr val="B8CBE5"/>
                    </a:gs>
                  </a:gsLst>
                  <a:lin ang="5400000" scaled="0"/>
                </a:gra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动态交互</a:t>
            </a:r>
            <a:endParaRPr lang="en-US" altLang="zh-CN" sz="8000" dirty="0">
              <a:gradFill>
                <a:gsLst>
                  <a:gs pos="0">
                    <a:srgbClr val="F8A471"/>
                  </a:gs>
                  <a:gs pos="100000">
                    <a:srgbClr val="B8CBE5"/>
                  </a:gs>
                </a:gsLst>
                <a:lin ang="5400000" scaled="0"/>
              </a:gra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4" name="!!1">
            <a:extLst>
              <a:ext uri="{FF2B5EF4-FFF2-40B4-BE49-F238E27FC236}">
                <a16:creationId xmlns:a16="http://schemas.microsoft.com/office/drawing/2014/main" id="{2FAB5578-2144-4FCB-84FC-E49EDE38FB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05827" cy="688947"/>
          </a:xfrm>
          <a:prstGeom prst="rect">
            <a:avLst/>
          </a:prstGeom>
          <a:gradFill>
            <a:gsLst>
              <a:gs pos="100000">
                <a:srgbClr val="FBE5D6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3600000" scaled="0"/>
          </a:gra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15" name="!!2">
            <a:extLst>
              <a:ext uri="{FF2B5EF4-FFF2-40B4-BE49-F238E27FC236}">
                <a16:creationId xmlns:a16="http://schemas.microsoft.com/office/drawing/2014/main" id="{FB5FEE0F-24B0-45AD-96DB-687802DAC6FE}"/>
              </a:ext>
            </a:extLst>
          </p:cNvPr>
          <p:cNvSpPr txBox="1">
            <a:spLocks/>
          </p:cNvSpPr>
          <p:nvPr/>
        </p:nvSpPr>
        <p:spPr>
          <a:xfrm>
            <a:off x="7449543" y="6175921"/>
            <a:ext cx="4742457" cy="684686"/>
          </a:xfrm>
          <a:prstGeom prst="rect">
            <a:avLst/>
          </a:prstGeom>
          <a:gradFill flip="none" rotWithShape="1">
            <a:gsLst>
              <a:gs pos="0">
                <a:srgbClr val="FBE5D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36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6" name="心形 15">
            <a:extLst>
              <a:ext uri="{FF2B5EF4-FFF2-40B4-BE49-F238E27FC236}">
                <a16:creationId xmlns:a16="http://schemas.microsoft.com/office/drawing/2014/main" id="{7CE17437-02DB-48C9-9628-612E617A3C42}"/>
              </a:ext>
            </a:extLst>
          </p:cNvPr>
          <p:cNvSpPr/>
          <p:nvPr/>
        </p:nvSpPr>
        <p:spPr>
          <a:xfrm>
            <a:off x="4947714" y="2607668"/>
            <a:ext cx="2101840" cy="2028733"/>
          </a:xfrm>
          <a:prstGeom prst="heart">
            <a:avLst/>
          </a:prstGeom>
          <a:gradFill>
            <a:gsLst>
              <a:gs pos="0">
                <a:srgbClr val="FBE5D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郁</a:t>
            </a:r>
          </a:p>
        </p:txBody>
      </p:sp>
      <p:sp>
        <p:nvSpPr>
          <p:cNvPr id="20" name="!!3">
            <a:extLst>
              <a:ext uri="{FF2B5EF4-FFF2-40B4-BE49-F238E27FC236}">
                <a16:creationId xmlns:a16="http://schemas.microsoft.com/office/drawing/2014/main" id="{417BD972-A905-4321-8789-3F8AECEFDBB1}"/>
              </a:ext>
            </a:extLst>
          </p:cNvPr>
          <p:cNvSpPr txBox="1">
            <a:spLocks/>
          </p:cNvSpPr>
          <p:nvPr/>
        </p:nvSpPr>
        <p:spPr>
          <a:xfrm flipH="1">
            <a:off x="7156361" y="6178821"/>
            <a:ext cx="5035636" cy="679179"/>
          </a:xfrm>
          <a:prstGeom prst="rect">
            <a:avLst/>
          </a:prstGeom>
          <a:gradFill flip="none" rotWithShape="1">
            <a:gsLst>
              <a:gs pos="0">
                <a:srgbClr val="FBE5D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24984F-83C7-4054-9FD7-B7298765AD49}"/>
              </a:ext>
            </a:extLst>
          </p:cNvPr>
          <p:cNvSpPr/>
          <p:nvPr/>
        </p:nvSpPr>
        <p:spPr>
          <a:xfrm>
            <a:off x="7757597" y="93922"/>
            <a:ext cx="3748603" cy="4979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前端</a:t>
            </a:r>
            <a:r>
              <a:rPr lang="en-US" altLang="zh-CN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输出：交互</a:t>
            </a:r>
          </a:p>
        </p:txBody>
      </p:sp>
    </p:spTree>
    <p:extLst>
      <p:ext uri="{BB962C8B-B14F-4D97-AF65-F5344CB8AC3E}">
        <p14:creationId xmlns:p14="http://schemas.microsoft.com/office/powerpoint/2010/main" val="383355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28443C11-4876-49C1-BB81-33FA78A90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078" y="1611947"/>
            <a:ext cx="6859843" cy="3755448"/>
          </a:xfrm>
          <a:prstGeom prst="rect">
            <a:avLst/>
          </a:prstGeom>
        </p:spPr>
      </p:pic>
      <p:sp>
        <p:nvSpPr>
          <p:cNvPr id="12" name="心形 11">
            <a:extLst>
              <a:ext uri="{FF2B5EF4-FFF2-40B4-BE49-F238E27FC236}">
                <a16:creationId xmlns:a16="http://schemas.microsoft.com/office/drawing/2014/main" id="{19CF6B6E-7007-43C5-96C3-E497FF28BAE4}"/>
              </a:ext>
            </a:extLst>
          </p:cNvPr>
          <p:cNvSpPr/>
          <p:nvPr/>
        </p:nvSpPr>
        <p:spPr>
          <a:xfrm>
            <a:off x="5563092" y="2828195"/>
            <a:ext cx="1244911" cy="1201610"/>
          </a:xfrm>
          <a:prstGeom prst="heart">
            <a:avLst/>
          </a:prstGeom>
          <a:gradFill flip="none" rotWithShape="1">
            <a:gsLst>
              <a:gs pos="0">
                <a:srgbClr val="FBE5D6"/>
              </a:gs>
              <a:gs pos="100000">
                <a:srgbClr val="B8CBE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郁</a:t>
            </a:r>
          </a:p>
        </p:txBody>
      </p:sp>
      <p:sp>
        <p:nvSpPr>
          <p:cNvPr id="13" name="!!1">
            <a:extLst>
              <a:ext uri="{FF2B5EF4-FFF2-40B4-BE49-F238E27FC236}">
                <a16:creationId xmlns:a16="http://schemas.microsoft.com/office/drawing/2014/main" id="{BDF99D01-DEE1-4B2E-8746-A6D6F2D22F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96000" cy="1373834"/>
          </a:xfrm>
          <a:prstGeom prst="homePlate">
            <a:avLst/>
          </a:prstGeom>
          <a:gradFill>
            <a:gsLst>
              <a:gs pos="100000">
                <a:srgbClr val="FBE5D6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36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48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48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48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14" name="!!3">
            <a:extLst>
              <a:ext uri="{FF2B5EF4-FFF2-40B4-BE49-F238E27FC236}">
                <a16:creationId xmlns:a16="http://schemas.microsoft.com/office/drawing/2014/main" id="{A6B40070-C777-43BF-9511-6C03E842CB0F}"/>
              </a:ext>
            </a:extLst>
          </p:cNvPr>
          <p:cNvSpPr txBox="1">
            <a:spLocks/>
          </p:cNvSpPr>
          <p:nvPr/>
        </p:nvSpPr>
        <p:spPr>
          <a:xfrm flipH="1">
            <a:off x="6096000" y="5486400"/>
            <a:ext cx="6096000" cy="1374207"/>
          </a:xfrm>
          <a:prstGeom prst="homePlate">
            <a:avLst/>
          </a:prstGeom>
          <a:gradFill flip="none" rotWithShape="1">
            <a:gsLst>
              <a:gs pos="0">
                <a:srgbClr val="FBE5D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36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137AC5-9991-412D-9E14-CAA9C1299C3D}"/>
              </a:ext>
            </a:extLst>
          </p:cNvPr>
          <p:cNvSpPr/>
          <p:nvPr/>
        </p:nvSpPr>
        <p:spPr>
          <a:xfrm>
            <a:off x="7757597" y="436822"/>
            <a:ext cx="3748603" cy="4979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lnSpc>
                <a:spcPct val="120000"/>
              </a:lnSpc>
              <a:buFont typeface="+mj-lt"/>
              <a:buAutoNum type="arabicPeriod" startAt="5"/>
            </a:pP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回路</a:t>
            </a:r>
            <a:r>
              <a:rPr lang="en-US" altLang="zh-CN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cap="none" spc="500" dirty="0">
                <a:ln w="12700" cmpd="sng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100000">
                      <a:srgbClr val="FFFFFF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反馈：循环</a:t>
            </a:r>
          </a:p>
        </p:txBody>
      </p:sp>
    </p:spTree>
    <p:extLst>
      <p:ext uri="{BB962C8B-B14F-4D97-AF65-F5344CB8AC3E}">
        <p14:creationId xmlns:p14="http://schemas.microsoft.com/office/powerpoint/2010/main" val="26976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4210" y="291737"/>
            <a:ext cx="5448730" cy="1346866"/>
          </a:xfrm>
        </p:spPr>
        <p:txBody>
          <a:bodyPr anchor="b">
            <a:normAutofit/>
          </a:bodyPr>
          <a:lstStyle/>
          <a:p>
            <a:r>
              <a:rPr lang="zh-CN" altLang="en-US" sz="80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8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05165" y="6033676"/>
            <a:ext cx="5449982" cy="68207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1!!">
            <a:extLst>
              <a:ext uri="{FF2B5EF4-FFF2-40B4-BE49-F238E27FC236}">
                <a16:creationId xmlns:a16="http://schemas.microsoft.com/office/drawing/2014/main" id="{0D1FB40A-1A80-4556-86DB-18612F5003FF}"/>
              </a:ext>
            </a:extLst>
          </p:cNvPr>
          <p:cNvSpPr txBox="1">
            <a:spLocks/>
          </p:cNvSpPr>
          <p:nvPr/>
        </p:nvSpPr>
        <p:spPr>
          <a:xfrm>
            <a:off x="2989360" y="2416763"/>
            <a:ext cx="6212974" cy="2012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25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20" name="2!!">
            <a:extLst>
              <a:ext uri="{FF2B5EF4-FFF2-40B4-BE49-F238E27FC236}">
                <a16:creationId xmlns:a16="http://schemas.microsoft.com/office/drawing/2014/main" id="{0B67B980-FFB4-4F26-BF27-47524D606284}"/>
              </a:ext>
            </a:extLst>
          </p:cNvPr>
          <p:cNvSpPr txBox="1">
            <a:spLocks/>
          </p:cNvSpPr>
          <p:nvPr/>
        </p:nvSpPr>
        <p:spPr>
          <a:xfrm>
            <a:off x="3206329" y="2419741"/>
            <a:ext cx="6212974" cy="2012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25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语 </a:t>
            </a:r>
            <a:r>
              <a:rPr lang="en-US" altLang="zh-CN" sz="12500" dirty="0">
                <a:solidFill>
                  <a:srgbClr val="D6E5D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endParaRPr lang="zh-CN" altLang="en-US" sz="12500" dirty="0">
              <a:solidFill>
                <a:srgbClr val="D6E5D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14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411625"/>
            <a:ext cx="7160357" cy="1258334"/>
          </a:xfrm>
        </p:spPr>
        <p:txBody>
          <a:bodyPr anchor="t">
            <a:normAutofit/>
          </a:bodyPr>
          <a:lstStyle/>
          <a:p>
            <a:pPr algn="r"/>
            <a:r>
              <a:rPr lang="zh-CN" altLang="en-US" sz="8000" dirty="0">
                <a:solidFill>
                  <a:srgbClr val="F8A47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8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8000" dirty="0">
                <a:solidFill>
                  <a:srgbClr val="DF6D8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8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208228" y="6109550"/>
            <a:ext cx="3595592" cy="504825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sz="2000" dirty="0">
                <a:solidFill>
                  <a:srgbClr val="FBE5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sz="2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sz="2000" dirty="0">
                <a:solidFill>
                  <a:srgbClr val="FBE5D6"/>
                </a:solidFill>
                <a:effectLst>
                  <a:glow rad="101600">
                    <a:srgbClr val="DF6D8B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9442228-C3CE-4854-92DD-F7440E3001ED}"/>
              </a:ext>
            </a:extLst>
          </p:cNvPr>
          <p:cNvSpPr txBox="1">
            <a:spLocks/>
          </p:cNvSpPr>
          <p:nvPr/>
        </p:nvSpPr>
        <p:spPr>
          <a:xfrm>
            <a:off x="1750363" y="997353"/>
            <a:ext cx="9131779" cy="5791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400" b="1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针对</a:t>
            </a:r>
            <a:r>
              <a:rPr lang="zh-CN" altLang="zh-CN" sz="2400" b="1" kern="100" dirty="0">
                <a:solidFill>
                  <a:srgbClr val="B8CBE5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轻度</a:t>
            </a:r>
            <a:r>
              <a:rPr lang="zh-CN" altLang="zh-CN" sz="2400" b="1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2400" b="1" kern="100" dirty="0">
                <a:solidFill>
                  <a:srgbClr val="B8CBE5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中度</a:t>
            </a:r>
            <a:r>
              <a:rPr lang="zh-CN" altLang="zh-CN" sz="2400" b="1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患者</a:t>
            </a:r>
            <a:endParaRPr lang="en-US" altLang="zh-CN" sz="1600" b="1" kern="100" dirty="0">
              <a:solidFill>
                <a:srgbClr val="FBE5D6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br>
              <a:rPr lang="en-US" altLang="zh-CN" sz="1600" b="1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</a:br>
            <a:r>
              <a:rPr lang="en-US" altLang="zh-CN" sz="1600" b="1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采用</a:t>
            </a:r>
            <a:r>
              <a:rPr lang="zh-CN" altLang="zh-CN" sz="1600" kern="100" dirty="0">
                <a:solidFill>
                  <a:srgbClr val="B8CBE5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实时</a:t>
            </a:r>
            <a:r>
              <a:rPr lang="zh-CN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>
                <a:solidFill>
                  <a:srgbClr val="B8CBE5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场景交互</a:t>
            </a:r>
            <a:r>
              <a:rPr lang="zh-CN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策略，</a:t>
            </a:r>
            <a:endParaRPr lang="en-US" altLang="zh-CN" sz="1600" kern="100" dirty="0">
              <a:solidFill>
                <a:srgbClr val="FBE5D6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600" kern="100" dirty="0">
              <a:solidFill>
                <a:srgbClr val="FBE5D6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一方面及时</a:t>
            </a:r>
            <a:r>
              <a:rPr lang="zh-CN" altLang="zh-CN" sz="1600" kern="100" dirty="0">
                <a:solidFill>
                  <a:srgbClr val="B8CBE5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监测</a:t>
            </a:r>
            <a:r>
              <a:rPr lang="zh-CN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1600" kern="100" dirty="0">
                <a:solidFill>
                  <a:srgbClr val="B8CBE5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收集</a:t>
            </a:r>
            <a:r>
              <a:rPr lang="zh-CN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患者的各项生理、心理数据，</a:t>
            </a:r>
            <a:endParaRPr lang="en-US" altLang="zh-CN" sz="1600" kern="100" dirty="0">
              <a:solidFill>
                <a:srgbClr val="FBE5D6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获取第一手资料，防止突如起来病情恶化而不可知</a:t>
            </a:r>
            <a:r>
              <a:rPr lang="zh-CN" altLang="en-US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solidFill>
                <a:srgbClr val="FBE5D6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600" kern="100" dirty="0">
              <a:solidFill>
                <a:srgbClr val="FBE5D6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另一方面，根据</a:t>
            </a:r>
            <a:r>
              <a:rPr lang="zh-CN" altLang="zh-CN" sz="1600" kern="100" dirty="0">
                <a:solidFill>
                  <a:srgbClr val="B8CBE5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实时改善</a:t>
            </a:r>
            <a:r>
              <a:rPr lang="zh-CN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患者的</a:t>
            </a:r>
            <a:r>
              <a:rPr lang="zh-CN" altLang="zh-CN" sz="1600" kern="100" dirty="0">
                <a:solidFill>
                  <a:srgbClr val="B8CBE5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心态</a:t>
            </a:r>
            <a:r>
              <a:rPr lang="zh-CN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，持续释放积极向上的氛围和正能量情绪，</a:t>
            </a:r>
            <a:endParaRPr lang="en-US" altLang="zh-CN" sz="1600" kern="100" dirty="0">
              <a:solidFill>
                <a:srgbClr val="FBE5D6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zh-CN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为患者提供最人性化的贴心服务，其感受到前所未有的</a:t>
            </a:r>
            <a:r>
              <a:rPr lang="zh-CN" altLang="zh-CN" sz="1600" kern="100" dirty="0">
                <a:solidFill>
                  <a:srgbClr val="B8CBE5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温暖信号</a:t>
            </a:r>
            <a:r>
              <a:rPr lang="zh-CN" altLang="en-US" sz="1600" kern="1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solidFill>
                <a:srgbClr val="FBE5D6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600" kern="100" dirty="0">
              <a:solidFill>
                <a:srgbClr val="FBE5D6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zh-CN" sz="24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针对</a:t>
            </a:r>
            <a:r>
              <a:rPr lang="zh-CN" altLang="zh-CN" sz="24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重度</a:t>
            </a:r>
            <a:r>
              <a:rPr lang="zh-CN" altLang="zh-CN" sz="24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患者</a:t>
            </a:r>
            <a:endParaRPr lang="en-US" altLang="zh-CN" sz="2400" b="1" kern="100" dirty="0">
              <a:solidFill>
                <a:srgbClr val="FBE5D6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600" b="1" kern="100" dirty="0"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唯一目标：</a:t>
            </a:r>
            <a:r>
              <a:rPr lang="zh-CN" altLang="zh-CN" sz="1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挽回生命</a:t>
            </a:r>
            <a:r>
              <a:rPr lang="zh-CN" altLang="en-US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b="1" kern="100" dirty="0">
              <a:solidFill>
                <a:srgbClr val="FBE5D6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重度患者 </a:t>
            </a:r>
            <a:r>
              <a:rPr lang="zh-CN" altLang="en-US" sz="1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内心深处</a:t>
            </a:r>
            <a:r>
              <a:rPr lang="zh-CN" altLang="en-US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 需要 外在力量 引入</a:t>
            </a:r>
            <a:r>
              <a:rPr lang="zh-CN" altLang="en-US" sz="1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一场</a:t>
            </a:r>
            <a:r>
              <a:rPr lang="zh-CN" altLang="en-US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相变</a:t>
            </a:r>
            <a:r>
              <a:rPr lang="zh-CN" altLang="zh-CN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b="1" kern="100" dirty="0">
              <a:solidFill>
                <a:schemeClr val="accent1">
                  <a:lumMod val="7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endParaRPr lang="zh-CN" altLang="zh-CN" sz="1600" kern="100" dirty="0">
              <a:solidFill>
                <a:srgbClr val="FBE5D6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zh-CN" sz="24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针对</a:t>
            </a:r>
            <a:r>
              <a:rPr lang="zh-CN" altLang="en-US" sz="2400" b="1" kern="1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愈后</a:t>
            </a:r>
            <a:r>
              <a:rPr lang="zh-CN" altLang="zh-CN" sz="24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患者</a:t>
            </a:r>
            <a:endParaRPr lang="en-US" altLang="zh-CN" sz="2400" b="1" kern="100" dirty="0">
              <a:solidFill>
                <a:srgbClr val="FBE5D6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600" b="1" kern="100" dirty="0"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为了防止复发，要引导 他 </a:t>
            </a:r>
            <a:r>
              <a:rPr lang="en-US" altLang="zh-CN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/ </a:t>
            </a:r>
            <a:r>
              <a:rPr lang="zh-CN" altLang="en-US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她 树立</a:t>
            </a:r>
            <a:r>
              <a:rPr lang="zh-CN" altLang="en-US" sz="1600" b="1" kern="1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正确</a:t>
            </a:r>
            <a:r>
              <a:rPr lang="zh-CN" altLang="en-US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的、可持续的</a:t>
            </a:r>
            <a:r>
              <a:rPr lang="zh-CN" altLang="en-US" sz="1600" b="1" kern="1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人生观</a:t>
            </a:r>
            <a:r>
              <a:rPr lang="zh-CN" altLang="en-US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1600" b="1" kern="1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价值观</a:t>
            </a:r>
            <a:r>
              <a:rPr lang="zh-CN" altLang="zh-CN" sz="1600" b="1" kern="100" dirty="0">
                <a:solidFill>
                  <a:srgbClr val="FBE5D6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solidFill>
                <a:srgbClr val="FBE5D6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600" kern="100" dirty="0">
              <a:solidFill>
                <a:srgbClr val="FBE5D6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0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r>
              <a:rPr lang="zh-CN" altLang="en-US" sz="5600" dirty="0">
                <a:solidFill>
                  <a:schemeClr val="accent2">
                    <a:lumMod val="60000"/>
                    <a:lumOff val="4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6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600" dirty="0">
                <a:solidFill>
                  <a:srgbClr val="B4D1D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6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030" y="3605577"/>
            <a:ext cx="9147940" cy="1324303"/>
          </a:xfrm>
        </p:spPr>
        <p:txBody>
          <a:bodyPr anchor="t">
            <a:norm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sz="2000" dirty="0">
                <a:solidFill>
                  <a:srgbClr val="FBE5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sz="2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</a:t>
            </a:r>
            <a:r>
              <a:rPr lang="zh-CN" altLang="en-US" sz="2000" dirty="0">
                <a:solidFill>
                  <a:srgbClr val="B4D1D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状态</a:t>
            </a:r>
            <a:r>
              <a:rPr lang="zh-CN" altLang="en-US" sz="2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BE5D6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 hidden="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BE0E34D6-AE45-4E76-B6D5-788D80AC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6" y="300650"/>
            <a:ext cx="3474842" cy="1910497"/>
          </a:xfrm>
          <a:prstGeom prst="rect">
            <a:avLst/>
          </a:prstGeom>
        </p:spPr>
      </p:pic>
      <p:grpSp>
        <p:nvGrpSpPr>
          <p:cNvPr id="15" name="Group 87">
            <a:extLst>
              <a:ext uri="{FF2B5EF4-FFF2-40B4-BE49-F238E27FC236}">
                <a16:creationId xmlns:a16="http://schemas.microsoft.com/office/drawing/2014/main" id="{1C274B9E-2014-4B7A-A849-1D315105C3D4}"/>
              </a:ext>
            </a:extLst>
          </p:cNvPr>
          <p:cNvGrpSpPr/>
          <p:nvPr/>
        </p:nvGrpSpPr>
        <p:grpSpPr>
          <a:xfrm>
            <a:off x="1923770" y="3214197"/>
            <a:ext cx="2354396" cy="794295"/>
            <a:chOff x="838200" y="3042850"/>
            <a:chExt cx="1605270" cy="595798"/>
          </a:xfrm>
        </p:grpSpPr>
        <p:sp>
          <p:nvSpPr>
            <p:cNvPr id="17" name="TextBox 88">
              <a:extLst>
                <a:ext uri="{FF2B5EF4-FFF2-40B4-BE49-F238E27FC236}">
                  <a16:creationId xmlns:a16="http://schemas.microsoft.com/office/drawing/2014/main" id="{EFCEF906-D154-4935-A7F2-D7F03C9D6445}"/>
                </a:ext>
              </a:extLst>
            </p:cNvPr>
            <p:cNvSpPr txBox="1"/>
            <p:nvPr/>
          </p:nvSpPr>
          <p:spPr>
            <a:xfrm>
              <a:off x="838200" y="3042850"/>
              <a:ext cx="1600200" cy="346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44211"/>
              <a:r>
                <a:rPr lang="zh-CN" altLang="en-US" sz="2400" dirty="0">
                  <a:solidFill>
                    <a:srgbClr val="FBE5D6"/>
                  </a:solidFill>
                  <a:latin typeface="杨任东竹石体-Bold" panose="02000000000000000000" pitchFamily="2" charset="-122"/>
                  <a:ea typeface="杨任东竹石体-Bold" panose="02000000000000000000" pitchFamily="2" charset="-122"/>
                  <a:cs typeface="Roboto Light"/>
                  <a:sym typeface="Calibri" panose="020F0502020204030204" pitchFamily="34" charset="0"/>
                </a:rPr>
                <a:t>家庭</a:t>
              </a:r>
              <a:endParaRPr lang="en-US" sz="24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endParaRPr>
            </a:p>
          </p:txBody>
        </p:sp>
        <p:sp>
          <p:nvSpPr>
            <p:cNvPr id="19" name="TextBox 89">
              <a:extLst>
                <a:ext uri="{FF2B5EF4-FFF2-40B4-BE49-F238E27FC236}">
                  <a16:creationId xmlns:a16="http://schemas.microsoft.com/office/drawing/2014/main" id="{014D91F0-917B-4B78-B208-E1C3C242EC54}"/>
                </a:ext>
              </a:extLst>
            </p:cNvPr>
            <p:cNvSpPr txBox="1"/>
            <p:nvPr/>
          </p:nvSpPr>
          <p:spPr>
            <a:xfrm>
              <a:off x="843270" y="3276540"/>
              <a:ext cx="1600200" cy="362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44211">
                <a:lnSpc>
                  <a:spcPct val="120000"/>
                </a:lnSpc>
              </a:pPr>
              <a:r>
                <a:rPr lang="en-US" altLang="zh-CN" dirty="0">
                  <a:solidFill>
                    <a:srgbClr val="FBE5D6"/>
                  </a:solidFill>
                  <a:latin typeface="杨任东竹石体-Bold" panose="02000000000000000000" pitchFamily="2" charset="-122"/>
                  <a:ea typeface="杨任东竹石体-Bold" panose="02000000000000000000" pitchFamily="2" charset="-122"/>
                  <a:cs typeface="Roboto Light"/>
                  <a:sym typeface="Calibri" panose="020F0502020204030204" pitchFamily="34" charset="0"/>
                </a:rPr>
                <a:t>family</a:t>
              </a:r>
              <a:endParaRPr lang="en-US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endParaRPr>
            </a:p>
          </p:txBody>
        </p:sp>
      </p:grpSp>
      <p:grpSp>
        <p:nvGrpSpPr>
          <p:cNvPr id="21" name="Group 63">
            <a:extLst>
              <a:ext uri="{FF2B5EF4-FFF2-40B4-BE49-F238E27FC236}">
                <a16:creationId xmlns:a16="http://schemas.microsoft.com/office/drawing/2014/main" id="{C2DEA92F-2760-4D83-AFAB-2E1F3CBECA28}"/>
              </a:ext>
            </a:extLst>
          </p:cNvPr>
          <p:cNvGrpSpPr/>
          <p:nvPr/>
        </p:nvGrpSpPr>
        <p:grpSpPr>
          <a:xfrm>
            <a:off x="2710598" y="2407945"/>
            <a:ext cx="784458" cy="746707"/>
            <a:chOff x="311150" y="1147763"/>
            <a:chExt cx="669925" cy="671513"/>
          </a:xfrm>
          <a:solidFill>
            <a:schemeClr val="tx2"/>
          </a:solidFill>
        </p:grpSpPr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3C82AC75-C25A-45BA-9BA4-11B2B80F6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0" y="1350963"/>
              <a:ext cx="323850" cy="468313"/>
            </a:xfrm>
            <a:custGeom>
              <a:avLst/>
              <a:gdLst/>
              <a:ahLst/>
              <a:cxnLst>
                <a:cxn ang="0">
                  <a:pos x="114" y="164"/>
                </a:cxn>
                <a:cxn ang="0">
                  <a:pos x="0" y="46"/>
                </a:cxn>
                <a:cxn ang="0">
                  <a:pos x="10" y="0"/>
                </a:cxn>
                <a:cxn ang="0">
                  <a:pos x="34" y="9"/>
                </a:cxn>
                <a:cxn ang="0">
                  <a:pos x="26" y="46"/>
                </a:cxn>
                <a:cxn ang="0">
                  <a:pos x="114" y="138"/>
                </a:cxn>
                <a:cxn ang="0">
                  <a:pos x="114" y="164"/>
                </a:cxn>
              </a:cxnLst>
              <a:rect l="0" t="0" r="r" b="b"/>
              <a:pathLst>
                <a:path w="114" h="164">
                  <a:moveTo>
                    <a:pt x="114" y="164"/>
                  </a:moveTo>
                  <a:cubicBezTo>
                    <a:pt x="51" y="162"/>
                    <a:pt x="0" y="110"/>
                    <a:pt x="0" y="46"/>
                  </a:cubicBezTo>
                  <a:cubicBezTo>
                    <a:pt x="0" y="30"/>
                    <a:pt x="4" y="14"/>
                    <a:pt x="10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20"/>
                    <a:pt x="26" y="33"/>
                    <a:pt x="26" y="46"/>
                  </a:cubicBezTo>
                  <a:cubicBezTo>
                    <a:pt x="26" y="96"/>
                    <a:pt x="65" y="136"/>
                    <a:pt x="114" y="138"/>
                  </a:cubicBezTo>
                  <a:lnTo>
                    <a:pt x="114" y="1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4" name="Freeform 48">
              <a:extLst>
                <a:ext uri="{FF2B5EF4-FFF2-40B4-BE49-F238E27FC236}">
                  <a16:creationId xmlns:a16="http://schemas.microsoft.com/office/drawing/2014/main" id="{D2A080AB-B6D0-42DF-A3E0-4E565B014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" y="1147763"/>
              <a:ext cx="339725" cy="43656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19" y="117"/>
                </a:cxn>
                <a:cxn ang="0">
                  <a:pos x="113" y="153"/>
                </a:cxn>
                <a:cxn ang="0">
                  <a:pos x="113" y="153"/>
                </a:cxn>
                <a:cxn ang="0">
                  <a:pos x="89" y="144"/>
                </a:cxn>
                <a:cxn ang="0">
                  <a:pos x="89" y="144"/>
                </a:cxn>
                <a:cxn ang="0">
                  <a:pos x="93" y="117"/>
                </a:cxn>
                <a:cxn ang="0">
                  <a:pos x="1" y="2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19" h="153">
                  <a:moveTo>
                    <a:pt x="1" y="0"/>
                  </a:moveTo>
                  <a:cubicBezTo>
                    <a:pt x="66" y="0"/>
                    <a:pt x="119" y="53"/>
                    <a:pt x="119" y="117"/>
                  </a:cubicBezTo>
                  <a:cubicBezTo>
                    <a:pt x="119" y="130"/>
                    <a:pt x="117" y="142"/>
                    <a:pt x="113" y="153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91" y="136"/>
                    <a:pt x="93" y="127"/>
                    <a:pt x="93" y="117"/>
                  </a:cubicBezTo>
                  <a:cubicBezTo>
                    <a:pt x="93" y="67"/>
                    <a:pt x="52" y="26"/>
                    <a:pt x="1" y="26"/>
                  </a:cubicBezTo>
                  <a:cubicBezTo>
                    <a:pt x="1" y="26"/>
                    <a:pt x="1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AC153F54-6BFF-49DF-90F8-B68B96C41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63" y="1439863"/>
              <a:ext cx="85725" cy="873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C058A03C-309C-44FB-BCBF-9B19BF5BA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0" y="1558925"/>
              <a:ext cx="328613" cy="260350"/>
            </a:xfrm>
            <a:custGeom>
              <a:avLst/>
              <a:gdLst/>
              <a:ahLst/>
              <a:cxnLst>
                <a:cxn ang="0">
                  <a:pos x="115" y="9"/>
                </a:cxn>
                <a:cxn ang="0">
                  <a:pos x="3" y="91"/>
                </a:cxn>
                <a:cxn ang="0">
                  <a:pos x="0" y="91"/>
                </a:cxn>
                <a:cxn ang="0">
                  <a:pos x="0" y="91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3" y="65"/>
                </a:cxn>
                <a:cxn ang="0">
                  <a:pos x="91" y="0"/>
                </a:cxn>
                <a:cxn ang="0">
                  <a:pos x="115" y="9"/>
                </a:cxn>
              </a:cxnLst>
              <a:rect l="0" t="0" r="r" b="b"/>
              <a:pathLst>
                <a:path w="115" h="91">
                  <a:moveTo>
                    <a:pt x="115" y="9"/>
                  </a:moveTo>
                  <a:cubicBezTo>
                    <a:pt x="100" y="57"/>
                    <a:pt x="56" y="91"/>
                    <a:pt x="3" y="91"/>
                  </a:cubicBezTo>
                  <a:cubicBezTo>
                    <a:pt x="2" y="91"/>
                    <a:pt x="1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" y="65"/>
                    <a:pt x="2" y="65"/>
                    <a:pt x="3" y="65"/>
                  </a:cubicBezTo>
                  <a:cubicBezTo>
                    <a:pt x="45" y="65"/>
                    <a:pt x="79" y="38"/>
                    <a:pt x="91" y="0"/>
                  </a:cubicBezTo>
                  <a:lnTo>
                    <a:pt x="115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FFFD1FEB-54EA-470B-A7E1-62049579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5" y="1147763"/>
              <a:ext cx="304800" cy="228600"/>
            </a:xfrm>
            <a:custGeom>
              <a:avLst/>
              <a:gdLst/>
              <a:ahLst/>
              <a:cxnLst>
                <a:cxn ang="0">
                  <a:pos x="106" y="26"/>
                </a:cxn>
                <a:cxn ang="0">
                  <a:pos x="24" y="80"/>
                </a:cxn>
                <a:cxn ang="0">
                  <a:pos x="24" y="80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107" y="0"/>
                </a:cxn>
                <a:cxn ang="0">
                  <a:pos x="106" y="26"/>
                </a:cxn>
              </a:cxnLst>
              <a:rect l="0" t="0" r="r" b="b"/>
              <a:pathLst>
                <a:path w="107" h="80">
                  <a:moveTo>
                    <a:pt x="106" y="26"/>
                  </a:moveTo>
                  <a:cubicBezTo>
                    <a:pt x="70" y="26"/>
                    <a:pt x="38" y="48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8" y="29"/>
                    <a:pt x="59" y="1"/>
                    <a:pt x="107" y="0"/>
                  </a:cubicBezTo>
                  <a:lnTo>
                    <a:pt x="106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A144EFA0-DA3D-46FC-AF3D-245A6B0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" y="1241425"/>
              <a:ext cx="58738" cy="206375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24"/>
                </a:cxn>
                <a:cxn ang="0">
                  <a:pos x="20" y="48"/>
                </a:cxn>
                <a:cxn ang="0">
                  <a:pos x="10" y="69"/>
                </a:cxn>
                <a:cxn ang="0">
                  <a:pos x="8" y="72"/>
                </a:cxn>
                <a:cxn ang="0">
                  <a:pos x="0" y="69"/>
                </a:cxn>
                <a:cxn ang="0">
                  <a:pos x="0" y="67"/>
                </a:cxn>
                <a:cxn ang="0">
                  <a:pos x="1" y="43"/>
                </a:cxn>
                <a:cxn ang="0">
                  <a:pos x="11" y="21"/>
                </a:cxn>
                <a:cxn ang="0">
                  <a:pos x="21" y="0"/>
                </a:cxn>
              </a:cxnLst>
              <a:rect l="0" t="0" r="r" b="b"/>
              <a:pathLst>
                <a:path w="21" h="72">
                  <a:moveTo>
                    <a:pt x="21" y="0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6" y="71"/>
                    <a:pt x="3" y="70"/>
                    <a:pt x="0" y="6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E623804E-010A-4149-A49F-274CD1549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" y="1516063"/>
              <a:ext cx="176213" cy="12700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" y="28"/>
                </a:cxn>
                <a:cxn ang="0">
                  <a:pos x="29" y="13"/>
                </a:cxn>
                <a:cxn ang="0">
                  <a:pos x="49" y="4"/>
                </a:cxn>
                <a:cxn ang="0">
                  <a:pos x="58" y="0"/>
                </a:cxn>
                <a:cxn ang="0">
                  <a:pos x="62" y="2"/>
                </a:cxn>
                <a:cxn ang="0">
                  <a:pos x="54" y="11"/>
                </a:cxn>
                <a:cxn ang="0">
                  <a:pos x="40" y="27"/>
                </a:cxn>
                <a:cxn ang="0">
                  <a:pos x="20" y="35"/>
                </a:cxn>
                <a:cxn ang="0">
                  <a:pos x="0" y="44"/>
                </a:cxn>
              </a:cxnLst>
              <a:rect l="0" t="0" r="r" b="b"/>
              <a:pathLst>
                <a:path w="62" h="44">
                  <a:moveTo>
                    <a:pt x="0" y="44"/>
                  </a:moveTo>
                  <a:cubicBezTo>
                    <a:pt x="15" y="28"/>
                    <a:pt x="15" y="28"/>
                    <a:pt x="15" y="2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1"/>
                    <a:pt x="61" y="1"/>
                    <a:pt x="62" y="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30" name="Group 94">
            <a:extLst>
              <a:ext uri="{FF2B5EF4-FFF2-40B4-BE49-F238E27FC236}">
                <a16:creationId xmlns:a16="http://schemas.microsoft.com/office/drawing/2014/main" id="{630257E2-EBFC-41E8-8178-A8E864EFC916}"/>
              </a:ext>
            </a:extLst>
          </p:cNvPr>
          <p:cNvGrpSpPr/>
          <p:nvPr/>
        </p:nvGrpSpPr>
        <p:grpSpPr>
          <a:xfrm>
            <a:off x="7969413" y="2753040"/>
            <a:ext cx="2346960" cy="876720"/>
            <a:chOff x="1115542" y="3057934"/>
            <a:chExt cx="1600200" cy="657625"/>
          </a:xfrm>
        </p:grpSpPr>
        <p:sp>
          <p:nvSpPr>
            <p:cNvPr id="31" name="TextBox 95">
              <a:extLst>
                <a:ext uri="{FF2B5EF4-FFF2-40B4-BE49-F238E27FC236}">
                  <a16:creationId xmlns:a16="http://schemas.microsoft.com/office/drawing/2014/main" id="{3902171B-9509-4E37-9690-9CCC0866BEA3}"/>
                </a:ext>
              </a:extLst>
            </p:cNvPr>
            <p:cNvSpPr txBox="1"/>
            <p:nvPr/>
          </p:nvSpPr>
          <p:spPr>
            <a:xfrm>
              <a:off x="1115542" y="3057934"/>
              <a:ext cx="1600200" cy="346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44211"/>
              <a:r>
                <a:rPr lang="zh-CN" altLang="en-US" sz="2400" dirty="0">
                  <a:solidFill>
                    <a:srgbClr val="FBE5D6"/>
                  </a:solidFill>
                  <a:latin typeface="杨任东竹石体-Bold" panose="02000000000000000000" pitchFamily="2" charset="-122"/>
                  <a:ea typeface="杨任东竹石体-Bold" panose="02000000000000000000" pitchFamily="2" charset="-122"/>
                  <a:sym typeface="Calibri" panose="020F0502020204030204" pitchFamily="34" charset="0"/>
                </a:rPr>
                <a:t>医疗</a:t>
              </a:r>
              <a:endParaRPr lang="en-US" sz="24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2" name="TextBox 96">
              <a:extLst>
                <a:ext uri="{FF2B5EF4-FFF2-40B4-BE49-F238E27FC236}">
                  <a16:creationId xmlns:a16="http://schemas.microsoft.com/office/drawing/2014/main" id="{7D160D99-8487-453A-A989-7D8999B7AB5D}"/>
                </a:ext>
              </a:extLst>
            </p:cNvPr>
            <p:cNvSpPr txBox="1"/>
            <p:nvPr/>
          </p:nvSpPr>
          <p:spPr>
            <a:xfrm>
              <a:off x="1115542" y="3304824"/>
              <a:ext cx="1600200" cy="4107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44211">
                <a:lnSpc>
                  <a:spcPct val="120000"/>
                </a:lnSpc>
              </a:pPr>
              <a:r>
                <a:rPr lang="en-US" altLang="zh-CN" dirty="0">
                  <a:solidFill>
                    <a:srgbClr val="FBE5D6"/>
                  </a:solidFill>
                  <a:latin typeface="杨任东竹石体-Bold" panose="02000000000000000000" pitchFamily="2" charset="-122"/>
                  <a:ea typeface="杨任东竹石体-Bold" panose="02000000000000000000" pitchFamily="2" charset="-122"/>
                  <a:cs typeface="Roboto Light"/>
                  <a:sym typeface="Calibri" panose="020F0502020204030204" pitchFamily="34" charset="0"/>
                </a:rPr>
                <a:t>hospital</a:t>
              </a:r>
              <a:endParaRPr lang="en-US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Roboto Light"/>
                <a:sym typeface="Calibri" panose="020F050202020403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5E231612-2EFE-455C-8F97-A243F0AAD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23" y="4486906"/>
            <a:ext cx="2703868" cy="208197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34" name="Freeform 11">
            <a:extLst>
              <a:ext uri="{FF2B5EF4-FFF2-40B4-BE49-F238E27FC236}">
                <a16:creationId xmlns:a16="http://schemas.microsoft.com/office/drawing/2014/main" id="{D0015985-5D99-4608-B98D-A1F4204CE71C}"/>
              </a:ext>
            </a:extLst>
          </p:cNvPr>
          <p:cNvSpPr>
            <a:spLocks noEditPoints="1"/>
          </p:cNvSpPr>
          <p:nvPr/>
        </p:nvSpPr>
        <p:spPr bwMode="auto">
          <a:xfrm>
            <a:off x="8827334" y="3541140"/>
            <a:ext cx="528647" cy="779162"/>
          </a:xfrm>
          <a:custGeom>
            <a:avLst/>
            <a:gdLst>
              <a:gd name="T0" fmla="*/ 425450 w 149"/>
              <a:gd name="T1" fmla="*/ 143165 h 219"/>
              <a:gd name="T2" fmla="*/ 177033 w 149"/>
              <a:gd name="T3" fmla="*/ 40086 h 219"/>
              <a:gd name="T4" fmla="*/ 208442 w 149"/>
              <a:gd name="T5" fmla="*/ 71582 h 219"/>
              <a:gd name="T6" fmla="*/ 382619 w 149"/>
              <a:gd name="T7" fmla="*/ 143165 h 219"/>
              <a:gd name="T8" fmla="*/ 279826 w 149"/>
              <a:gd name="T9" fmla="*/ 303509 h 219"/>
              <a:gd name="T10" fmla="*/ 197020 w 149"/>
              <a:gd name="T11" fmla="*/ 303509 h 219"/>
              <a:gd name="T12" fmla="*/ 114215 w 149"/>
              <a:gd name="T13" fmla="*/ 303509 h 219"/>
              <a:gd name="T14" fmla="*/ 31409 w 149"/>
              <a:gd name="T15" fmla="*/ 303509 h 219"/>
              <a:gd name="T16" fmla="*/ 279826 w 149"/>
              <a:gd name="T17" fmla="*/ 349322 h 219"/>
              <a:gd name="T18" fmla="*/ 222719 w 149"/>
              <a:gd name="T19" fmla="*/ 343596 h 219"/>
              <a:gd name="T20" fmla="*/ 139913 w 149"/>
              <a:gd name="T21" fmla="*/ 343596 h 219"/>
              <a:gd name="T22" fmla="*/ 57107 w 149"/>
              <a:gd name="T23" fmla="*/ 343596 h 219"/>
              <a:gd name="T24" fmla="*/ 31409 w 149"/>
              <a:gd name="T25" fmla="*/ 326416 h 219"/>
              <a:gd name="T26" fmla="*/ 114215 w 149"/>
              <a:gd name="T27" fmla="*/ 326416 h 219"/>
              <a:gd name="T28" fmla="*/ 197020 w 149"/>
              <a:gd name="T29" fmla="*/ 326416 h 219"/>
              <a:gd name="T30" fmla="*/ 279826 w 149"/>
              <a:gd name="T31" fmla="*/ 326416 h 219"/>
              <a:gd name="T32" fmla="*/ 48541 w 149"/>
              <a:gd name="T33" fmla="*/ 429495 h 219"/>
              <a:gd name="T34" fmla="*/ 42831 w 149"/>
              <a:gd name="T35" fmla="*/ 449538 h 219"/>
              <a:gd name="T36" fmla="*/ 14277 w 149"/>
              <a:gd name="T37" fmla="*/ 472444 h 219"/>
              <a:gd name="T38" fmla="*/ 14277 w 149"/>
              <a:gd name="T39" fmla="*/ 472444 h 219"/>
              <a:gd name="T40" fmla="*/ 2855 w 149"/>
              <a:gd name="T41" fmla="*/ 515393 h 219"/>
              <a:gd name="T42" fmla="*/ 262694 w 149"/>
              <a:gd name="T43" fmla="*/ 429495 h 219"/>
              <a:gd name="T44" fmla="*/ 294103 w 149"/>
              <a:gd name="T45" fmla="*/ 449538 h 219"/>
              <a:gd name="T46" fmla="*/ 296958 w 149"/>
              <a:gd name="T47" fmla="*/ 472444 h 219"/>
              <a:gd name="T48" fmla="*/ 296958 w 149"/>
              <a:gd name="T49" fmla="*/ 472444 h 219"/>
              <a:gd name="T50" fmla="*/ 288392 w 149"/>
              <a:gd name="T51" fmla="*/ 515393 h 219"/>
              <a:gd name="T52" fmla="*/ 102793 w 149"/>
              <a:gd name="T53" fmla="*/ 423768 h 219"/>
              <a:gd name="T54" fmla="*/ 108504 w 149"/>
              <a:gd name="T55" fmla="*/ 440948 h 219"/>
              <a:gd name="T56" fmla="*/ 85661 w 149"/>
              <a:gd name="T57" fmla="*/ 463854 h 219"/>
              <a:gd name="T58" fmla="*/ 85661 w 149"/>
              <a:gd name="T59" fmla="*/ 463854 h 219"/>
              <a:gd name="T60" fmla="*/ 74240 w 149"/>
              <a:gd name="T61" fmla="*/ 512530 h 219"/>
              <a:gd name="T62" fmla="*/ 157045 w 149"/>
              <a:gd name="T63" fmla="*/ 423768 h 219"/>
              <a:gd name="T64" fmla="*/ 168467 w 149"/>
              <a:gd name="T65" fmla="*/ 440948 h 219"/>
              <a:gd name="T66" fmla="*/ 157045 w 149"/>
              <a:gd name="T67" fmla="*/ 463854 h 219"/>
              <a:gd name="T68" fmla="*/ 157045 w 149"/>
              <a:gd name="T69" fmla="*/ 463854 h 219"/>
              <a:gd name="T70" fmla="*/ 145624 w 149"/>
              <a:gd name="T71" fmla="*/ 512530 h 219"/>
              <a:gd name="T72" fmla="*/ 208442 w 149"/>
              <a:gd name="T73" fmla="*/ 423768 h 219"/>
              <a:gd name="T74" fmla="*/ 231285 w 149"/>
              <a:gd name="T75" fmla="*/ 440948 h 219"/>
              <a:gd name="T76" fmla="*/ 225574 w 149"/>
              <a:gd name="T77" fmla="*/ 463854 h 219"/>
              <a:gd name="T78" fmla="*/ 225574 w 149"/>
              <a:gd name="T79" fmla="*/ 463854 h 219"/>
              <a:gd name="T80" fmla="*/ 217008 w 149"/>
              <a:gd name="T81" fmla="*/ 512530 h 219"/>
              <a:gd name="T82" fmla="*/ 294103 w 149"/>
              <a:gd name="T83" fmla="*/ 558343 h 219"/>
              <a:gd name="T84" fmla="*/ 234140 w 149"/>
              <a:gd name="T85" fmla="*/ 546890 h 219"/>
              <a:gd name="T86" fmla="*/ 157045 w 149"/>
              <a:gd name="T87" fmla="*/ 535437 h 219"/>
              <a:gd name="T88" fmla="*/ 157045 w 149"/>
              <a:gd name="T89" fmla="*/ 535437 h 219"/>
              <a:gd name="T90" fmla="*/ 77095 w 149"/>
              <a:gd name="T91" fmla="*/ 546890 h 219"/>
              <a:gd name="T92" fmla="*/ 242706 w 149"/>
              <a:gd name="T93" fmla="*/ 389408 h 219"/>
              <a:gd name="T94" fmla="*/ 19988 w 149"/>
              <a:gd name="T95" fmla="*/ 546890 h 219"/>
              <a:gd name="T96" fmla="*/ 68529 w 149"/>
              <a:gd name="T97" fmla="*/ 355049 h 219"/>
              <a:gd name="T98" fmla="*/ 68529 w 149"/>
              <a:gd name="T99" fmla="*/ 355049 h 219"/>
              <a:gd name="T100" fmla="*/ 94227 w 149"/>
              <a:gd name="T101" fmla="*/ 372229 h 219"/>
              <a:gd name="T102" fmla="*/ 157045 w 149"/>
              <a:gd name="T103" fmla="*/ 389408 h 219"/>
              <a:gd name="T104" fmla="*/ 217008 w 149"/>
              <a:gd name="T105" fmla="*/ 372229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49" h="219">
                <a:moveTo>
                  <a:pt x="134" y="211"/>
                </a:moveTo>
                <a:cubicBezTo>
                  <a:pt x="134" y="215"/>
                  <a:pt x="137" y="219"/>
                  <a:pt x="141" y="219"/>
                </a:cubicBezTo>
                <a:cubicBezTo>
                  <a:pt x="145" y="219"/>
                  <a:pt x="149" y="215"/>
                  <a:pt x="149" y="211"/>
                </a:cubicBezTo>
                <a:cubicBezTo>
                  <a:pt x="149" y="50"/>
                  <a:pt x="149" y="50"/>
                  <a:pt x="149" y="50"/>
                </a:cubicBezTo>
                <a:cubicBezTo>
                  <a:pt x="149" y="36"/>
                  <a:pt x="143" y="24"/>
                  <a:pt x="134" y="14"/>
                </a:cubicBezTo>
                <a:cubicBezTo>
                  <a:pt x="125" y="5"/>
                  <a:pt x="112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84" y="0"/>
                  <a:pt x="71" y="5"/>
                  <a:pt x="62" y="14"/>
                </a:cubicBezTo>
                <a:cubicBezTo>
                  <a:pt x="53" y="24"/>
                  <a:pt x="47" y="36"/>
                  <a:pt x="47" y="50"/>
                </a:cubicBezTo>
                <a:cubicBezTo>
                  <a:pt x="47" y="55"/>
                  <a:pt x="50" y="58"/>
                  <a:pt x="55" y="58"/>
                </a:cubicBezTo>
                <a:cubicBezTo>
                  <a:pt x="59" y="58"/>
                  <a:pt x="62" y="55"/>
                  <a:pt x="62" y="50"/>
                </a:cubicBezTo>
                <a:cubicBezTo>
                  <a:pt x="62" y="41"/>
                  <a:pt x="66" y="32"/>
                  <a:pt x="73" y="25"/>
                </a:cubicBezTo>
                <a:cubicBezTo>
                  <a:pt x="79" y="19"/>
                  <a:pt x="8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108" y="15"/>
                  <a:pt x="117" y="19"/>
                  <a:pt x="123" y="25"/>
                </a:cubicBezTo>
                <a:cubicBezTo>
                  <a:pt x="130" y="32"/>
                  <a:pt x="134" y="41"/>
                  <a:pt x="134" y="50"/>
                </a:cubicBezTo>
                <a:cubicBezTo>
                  <a:pt x="134" y="211"/>
                  <a:pt x="134" y="211"/>
                  <a:pt x="134" y="211"/>
                </a:cubicBezTo>
                <a:close/>
                <a:moveTo>
                  <a:pt x="55" y="63"/>
                </a:moveTo>
                <a:cubicBezTo>
                  <a:pt x="79" y="63"/>
                  <a:pt x="99" y="82"/>
                  <a:pt x="101" y="106"/>
                </a:cubicBezTo>
                <a:cubicBezTo>
                  <a:pt x="100" y="106"/>
                  <a:pt x="99" y="106"/>
                  <a:pt x="98" y="106"/>
                </a:cubicBezTo>
                <a:cubicBezTo>
                  <a:pt x="96" y="106"/>
                  <a:pt x="94" y="105"/>
                  <a:pt x="92" y="105"/>
                </a:cubicBezTo>
                <a:cubicBezTo>
                  <a:pt x="90" y="104"/>
                  <a:pt x="87" y="103"/>
                  <a:pt x="84" y="103"/>
                </a:cubicBezTo>
                <a:cubicBezTo>
                  <a:pt x="81" y="103"/>
                  <a:pt x="78" y="104"/>
                  <a:pt x="75" y="105"/>
                </a:cubicBezTo>
                <a:cubicBezTo>
                  <a:pt x="73" y="105"/>
                  <a:pt x="71" y="106"/>
                  <a:pt x="69" y="106"/>
                </a:cubicBezTo>
                <a:cubicBezTo>
                  <a:pt x="67" y="106"/>
                  <a:pt x="65" y="105"/>
                  <a:pt x="63" y="105"/>
                </a:cubicBezTo>
                <a:cubicBezTo>
                  <a:pt x="60" y="104"/>
                  <a:pt x="58" y="103"/>
                  <a:pt x="55" y="103"/>
                </a:cubicBezTo>
                <a:cubicBezTo>
                  <a:pt x="52" y="103"/>
                  <a:pt x="49" y="104"/>
                  <a:pt x="46" y="105"/>
                </a:cubicBezTo>
                <a:cubicBezTo>
                  <a:pt x="44" y="105"/>
                  <a:pt x="42" y="106"/>
                  <a:pt x="40" y="106"/>
                </a:cubicBezTo>
                <a:cubicBezTo>
                  <a:pt x="38" y="106"/>
                  <a:pt x="36" y="105"/>
                  <a:pt x="34" y="105"/>
                </a:cubicBezTo>
                <a:cubicBezTo>
                  <a:pt x="31" y="104"/>
                  <a:pt x="29" y="103"/>
                  <a:pt x="26" y="103"/>
                </a:cubicBezTo>
                <a:cubicBezTo>
                  <a:pt x="22" y="103"/>
                  <a:pt x="20" y="104"/>
                  <a:pt x="17" y="105"/>
                </a:cubicBezTo>
                <a:cubicBezTo>
                  <a:pt x="15" y="105"/>
                  <a:pt x="13" y="106"/>
                  <a:pt x="11" y="106"/>
                </a:cubicBezTo>
                <a:cubicBezTo>
                  <a:pt x="10" y="106"/>
                  <a:pt x="10" y="106"/>
                  <a:pt x="9" y="106"/>
                </a:cubicBezTo>
                <a:cubicBezTo>
                  <a:pt x="10" y="82"/>
                  <a:pt x="30" y="63"/>
                  <a:pt x="55" y="63"/>
                </a:cubicBezTo>
                <a:close/>
                <a:moveTo>
                  <a:pt x="100" y="114"/>
                </a:moveTo>
                <a:cubicBezTo>
                  <a:pt x="100" y="117"/>
                  <a:pt x="99" y="120"/>
                  <a:pt x="98" y="122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5" y="122"/>
                  <a:pt x="92" y="121"/>
                  <a:pt x="90" y="120"/>
                </a:cubicBezTo>
                <a:cubicBezTo>
                  <a:pt x="88" y="120"/>
                  <a:pt x="85" y="119"/>
                  <a:pt x="84" y="119"/>
                </a:cubicBezTo>
                <a:cubicBezTo>
                  <a:pt x="82" y="119"/>
                  <a:pt x="80" y="120"/>
                  <a:pt x="78" y="120"/>
                </a:cubicBezTo>
                <a:cubicBezTo>
                  <a:pt x="75" y="121"/>
                  <a:pt x="72" y="122"/>
                  <a:pt x="69" y="122"/>
                </a:cubicBezTo>
                <a:cubicBezTo>
                  <a:pt x="66" y="122"/>
                  <a:pt x="63" y="121"/>
                  <a:pt x="61" y="120"/>
                </a:cubicBezTo>
                <a:cubicBezTo>
                  <a:pt x="58" y="120"/>
                  <a:pt x="56" y="119"/>
                  <a:pt x="55" y="119"/>
                </a:cubicBezTo>
                <a:cubicBezTo>
                  <a:pt x="53" y="119"/>
                  <a:pt x="51" y="120"/>
                  <a:pt x="49" y="120"/>
                </a:cubicBezTo>
                <a:cubicBezTo>
                  <a:pt x="46" y="121"/>
                  <a:pt x="43" y="122"/>
                  <a:pt x="40" y="122"/>
                </a:cubicBezTo>
                <a:cubicBezTo>
                  <a:pt x="37" y="122"/>
                  <a:pt x="34" y="121"/>
                  <a:pt x="31" y="120"/>
                </a:cubicBezTo>
                <a:cubicBezTo>
                  <a:pt x="29" y="120"/>
                  <a:pt x="27" y="119"/>
                  <a:pt x="26" y="119"/>
                </a:cubicBezTo>
                <a:cubicBezTo>
                  <a:pt x="24" y="119"/>
                  <a:pt x="22" y="120"/>
                  <a:pt x="20" y="120"/>
                </a:cubicBezTo>
                <a:cubicBezTo>
                  <a:pt x="17" y="121"/>
                  <a:pt x="14" y="122"/>
                  <a:pt x="11" y="122"/>
                </a:cubicBezTo>
                <a:cubicBezTo>
                  <a:pt x="11" y="122"/>
                  <a:pt x="11" y="122"/>
                  <a:pt x="11" y="122"/>
                </a:cubicBezTo>
                <a:cubicBezTo>
                  <a:pt x="10" y="120"/>
                  <a:pt x="9" y="117"/>
                  <a:pt x="9" y="114"/>
                </a:cubicBezTo>
                <a:cubicBezTo>
                  <a:pt x="10" y="114"/>
                  <a:pt x="10" y="114"/>
                  <a:pt x="11" y="114"/>
                </a:cubicBezTo>
                <a:cubicBezTo>
                  <a:pt x="13" y="114"/>
                  <a:pt x="15" y="114"/>
                  <a:pt x="17" y="113"/>
                </a:cubicBezTo>
                <a:cubicBezTo>
                  <a:pt x="20" y="112"/>
                  <a:pt x="22" y="111"/>
                  <a:pt x="26" y="111"/>
                </a:cubicBezTo>
                <a:cubicBezTo>
                  <a:pt x="29" y="111"/>
                  <a:pt x="31" y="112"/>
                  <a:pt x="34" y="113"/>
                </a:cubicBezTo>
                <a:cubicBezTo>
                  <a:pt x="36" y="114"/>
                  <a:pt x="38" y="114"/>
                  <a:pt x="40" y="114"/>
                </a:cubicBezTo>
                <a:cubicBezTo>
                  <a:pt x="42" y="114"/>
                  <a:pt x="44" y="114"/>
                  <a:pt x="46" y="113"/>
                </a:cubicBezTo>
                <a:cubicBezTo>
                  <a:pt x="49" y="112"/>
                  <a:pt x="52" y="111"/>
                  <a:pt x="55" y="111"/>
                </a:cubicBezTo>
                <a:cubicBezTo>
                  <a:pt x="58" y="111"/>
                  <a:pt x="60" y="112"/>
                  <a:pt x="63" y="113"/>
                </a:cubicBezTo>
                <a:cubicBezTo>
                  <a:pt x="65" y="114"/>
                  <a:pt x="67" y="114"/>
                  <a:pt x="69" y="114"/>
                </a:cubicBezTo>
                <a:cubicBezTo>
                  <a:pt x="71" y="114"/>
                  <a:pt x="73" y="114"/>
                  <a:pt x="75" y="113"/>
                </a:cubicBezTo>
                <a:cubicBezTo>
                  <a:pt x="78" y="112"/>
                  <a:pt x="81" y="111"/>
                  <a:pt x="84" y="111"/>
                </a:cubicBezTo>
                <a:cubicBezTo>
                  <a:pt x="87" y="111"/>
                  <a:pt x="90" y="112"/>
                  <a:pt x="92" y="113"/>
                </a:cubicBezTo>
                <a:cubicBezTo>
                  <a:pt x="94" y="114"/>
                  <a:pt x="96" y="114"/>
                  <a:pt x="98" y="114"/>
                </a:cubicBezTo>
                <a:cubicBezTo>
                  <a:pt x="99" y="114"/>
                  <a:pt x="100" y="114"/>
                  <a:pt x="100" y="114"/>
                </a:cubicBezTo>
                <a:close/>
                <a:moveTo>
                  <a:pt x="16" y="139"/>
                </a:moveTo>
                <a:cubicBezTo>
                  <a:pt x="19" y="139"/>
                  <a:pt x="21" y="141"/>
                  <a:pt x="21" y="144"/>
                </a:cubicBezTo>
                <a:cubicBezTo>
                  <a:pt x="22" y="147"/>
                  <a:pt x="20" y="150"/>
                  <a:pt x="17" y="150"/>
                </a:cubicBezTo>
                <a:cubicBezTo>
                  <a:pt x="14" y="150"/>
                  <a:pt x="11" y="147"/>
                  <a:pt x="11" y="144"/>
                </a:cubicBezTo>
                <a:cubicBezTo>
                  <a:pt x="11" y="141"/>
                  <a:pt x="13" y="139"/>
                  <a:pt x="16" y="139"/>
                </a:cubicBezTo>
                <a:close/>
                <a:moveTo>
                  <a:pt x="10" y="152"/>
                </a:moveTo>
                <a:cubicBezTo>
                  <a:pt x="12" y="152"/>
                  <a:pt x="15" y="155"/>
                  <a:pt x="15" y="157"/>
                </a:cubicBezTo>
                <a:cubicBezTo>
                  <a:pt x="16" y="160"/>
                  <a:pt x="14" y="162"/>
                  <a:pt x="11" y="162"/>
                </a:cubicBezTo>
                <a:cubicBezTo>
                  <a:pt x="9" y="162"/>
                  <a:pt x="6" y="160"/>
                  <a:pt x="6" y="157"/>
                </a:cubicBezTo>
                <a:cubicBezTo>
                  <a:pt x="5" y="155"/>
                  <a:pt x="7" y="152"/>
                  <a:pt x="10" y="152"/>
                </a:cubicBezTo>
                <a:close/>
                <a:moveTo>
                  <a:pt x="5" y="165"/>
                </a:moveTo>
                <a:cubicBezTo>
                  <a:pt x="8" y="165"/>
                  <a:pt x="10" y="167"/>
                  <a:pt x="11" y="169"/>
                </a:cubicBezTo>
                <a:cubicBezTo>
                  <a:pt x="11" y="172"/>
                  <a:pt x="10" y="174"/>
                  <a:pt x="8" y="174"/>
                </a:cubicBezTo>
                <a:cubicBezTo>
                  <a:pt x="6" y="174"/>
                  <a:pt x="3" y="172"/>
                  <a:pt x="3" y="169"/>
                </a:cubicBezTo>
                <a:cubicBezTo>
                  <a:pt x="2" y="167"/>
                  <a:pt x="3" y="165"/>
                  <a:pt x="5" y="165"/>
                </a:cubicBezTo>
                <a:close/>
                <a:moveTo>
                  <a:pt x="3" y="176"/>
                </a:moveTo>
                <a:cubicBezTo>
                  <a:pt x="5" y="176"/>
                  <a:pt x="7" y="178"/>
                  <a:pt x="8" y="180"/>
                </a:cubicBezTo>
                <a:cubicBezTo>
                  <a:pt x="9" y="183"/>
                  <a:pt x="8" y="185"/>
                  <a:pt x="6" y="185"/>
                </a:cubicBezTo>
                <a:cubicBezTo>
                  <a:pt x="5" y="185"/>
                  <a:pt x="2" y="183"/>
                  <a:pt x="1" y="180"/>
                </a:cubicBezTo>
                <a:cubicBezTo>
                  <a:pt x="0" y="178"/>
                  <a:pt x="1" y="176"/>
                  <a:pt x="3" y="176"/>
                </a:cubicBezTo>
                <a:close/>
                <a:moveTo>
                  <a:pt x="93" y="139"/>
                </a:moveTo>
                <a:cubicBezTo>
                  <a:pt x="96" y="139"/>
                  <a:pt x="99" y="141"/>
                  <a:pt x="98" y="144"/>
                </a:cubicBezTo>
                <a:cubicBezTo>
                  <a:pt x="98" y="147"/>
                  <a:pt x="95" y="150"/>
                  <a:pt x="92" y="150"/>
                </a:cubicBezTo>
                <a:cubicBezTo>
                  <a:pt x="90" y="150"/>
                  <a:pt x="87" y="147"/>
                  <a:pt x="88" y="144"/>
                </a:cubicBezTo>
                <a:cubicBezTo>
                  <a:pt x="88" y="141"/>
                  <a:pt x="90" y="139"/>
                  <a:pt x="93" y="139"/>
                </a:cubicBezTo>
                <a:close/>
                <a:moveTo>
                  <a:pt x="100" y="152"/>
                </a:moveTo>
                <a:cubicBezTo>
                  <a:pt x="102" y="152"/>
                  <a:pt x="104" y="155"/>
                  <a:pt x="103" y="157"/>
                </a:cubicBezTo>
                <a:cubicBezTo>
                  <a:pt x="103" y="160"/>
                  <a:pt x="100" y="162"/>
                  <a:pt x="98" y="162"/>
                </a:cubicBezTo>
                <a:cubicBezTo>
                  <a:pt x="95" y="162"/>
                  <a:pt x="94" y="160"/>
                  <a:pt x="94" y="157"/>
                </a:cubicBezTo>
                <a:cubicBezTo>
                  <a:pt x="94" y="155"/>
                  <a:pt x="97" y="152"/>
                  <a:pt x="100" y="152"/>
                </a:cubicBezTo>
                <a:close/>
                <a:moveTo>
                  <a:pt x="104" y="165"/>
                </a:moveTo>
                <a:cubicBezTo>
                  <a:pt x="106" y="165"/>
                  <a:pt x="107" y="167"/>
                  <a:pt x="107" y="169"/>
                </a:cubicBezTo>
                <a:cubicBezTo>
                  <a:pt x="106" y="172"/>
                  <a:pt x="103" y="174"/>
                  <a:pt x="101" y="174"/>
                </a:cubicBezTo>
                <a:cubicBezTo>
                  <a:pt x="99" y="174"/>
                  <a:pt x="98" y="172"/>
                  <a:pt x="98" y="169"/>
                </a:cubicBezTo>
                <a:cubicBezTo>
                  <a:pt x="99" y="167"/>
                  <a:pt x="101" y="165"/>
                  <a:pt x="104" y="165"/>
                </a:cubicBezTo>
                <a:close/>
                <a:moveTo>
                  <a:pt x="106" y="176"/>
                </a:moveTo>
                <a:cubicBezTo>
                  <a:pt x="108" y="176"/>
                  <a:pt x="109" y="178"/>
                  <a:pt x="108" y="180"/>
                </a:cubicBezTo>
                <a:cubicBezTo>
                  <a:pt x="107" y="183"/>
                  <a:pt x="105" y="185"/>
                  <a:pt x="103" y="185"/>
                </a:cubicBezTo>
                <a:cubicBezTo>
                  <a:pt x="101" y="185"/>
                  <a:pt x="100" y="183"/>
                  <a:pt x="101" y="180"/>
                </a:cubicBezTo>
                <a:cubicBezTo>
                  <a:pt x="102" y="178"/>
                  <a:pt x="104" y="176"/>
                  <a:pt x="106" y="176"/>
                </a:cubicBezTo>
                <a:close/>
                <a:moveTo>
                  <a:pt x="36" y="137"/>
                </a:moveTo>
                <a:cubicBezTo>
                  <a:pt x="39" y="137"/>
                  <a:pt x="41" y="139"/>
                  <a:pt x="41" y="142"/>
                </a:cubicBezTo>
                <a:cubicBezTo>
                  <a:pt x="41" y="145"/>
                  <a:pt x="39" y="148"/>
                  <a:pt x="36" y="148"/>
                </a:cubicBezTo>
                <a:cubicBezTo>
                  <a:pt x="33" y="148"/>
                  <a:pt x="31" y="145"/>
                  <a:pt x="31" y="142"/>
                </a:cubicBezTo>
                <a:cubicBezTo>
                  <a:pt x="30" y="139"/>
                  <a:pt x="33" y="137"/>
                  <a:pt x="36" y="137"/>
                </a:cubicBezTo>
                <a:close/>
                <a:moveTo>
                  <a:pt x="33" y="149"/>
                </a:moveTo>
                <a:cubicBezTo>
                  <a:pt x="35" y="149"/>
                  <a:pt x="38" y="152"/>
                  <a:pt x="38" y="154"/>
                </a:cubicBezTo>
                <a:cubicBezTo>
                  <a:pt x="38" y="157"/>
                  <a:pt x="36" y="159"/>
                  <a:pt x="34" y="159"/>
                </a:cubicBezTo>
                <a:cubicBezTo>
                  <a:pt x="31" y="159"/>
                  <a:pt x="29" y="157"/>
                  <a:pt x="28" y="154"/>
                </a:cubicBezTo>
                <a:cubicBezTo>
                  <a:pt x="28" y="152"/>
                  <a:pt x="30" y="149"/>
                  <a:pt x="33" y="149"/>
                </a:cubicBezTo>
                <a:close/>
                <a:moveTo>
                  <a:pt x="30" y="162"/>
                </a:moveTo>
                <a:cubicBezTo>
                  <a:pt x="33" y="162"/>
                  <a:pt x="35" y="164"/>
                  <a:pt x="35" y="166"/>
                </a:cubicBezTo>
                <a:cubicBezTo>
                  <a:pt x="35" y="169"/>
                  <a:pt x="34" y="171"/>
                  <a:pt x="32" y="171"/>
                </a:cubicBezTo>
                <a:cubicBezTo>
                  <a:pt x="29" y="171"/>
                  <a:pt x="27" y="169"/>
                  <a:pt x="27" y="166"/>
                </a:cubicBezTo>
                <a:cubicBezTo>
                  <a:pt x="26" y="164"/>
                  <a:pt x="28" y="162"/>
                  <a:pt x="30" y="162"/>
                </a:cubicBezTo>
                <a:close/>
                <a:moveTo>
                  <a:pt x="29" y="174"/>
                </a:moveTo>
                <a:cubicBezTo>
                  <a:pt x="31" y="174"/>
                  <a:pt x="33" y="176"/>
                  <a:pt x="33" y="179"/>
                </a:cubicBezTo>
                <a:cubicBezTo>
                  <a:pt x="34" y="181"/>
                  <a:pt x="32" y="183"/>
                  <a:pt x="31" y="183"/>
                </a:cubicBezTo>
                <a:cubicBezTo>
                  <a:pt x="29" y="183"/>
                  <a:pt x="27" y="181"/>
                  <a:pt x="26" y="179"/>
                </a:cubicBezTo>
                <a:cubicBezTo>
                  <a:pt x="26" y="176"/>
                  <a:pt x="27" y="174"/>
                  <a:pt x="29" y="174"/>
                </a:cubicBezTo>
                <a:close/>
                <a:moveTo>
                  <a:pt x="55" y="137"/>
                </a:moveTo>
                <a:cubicBezTo>
                  <a:pt x="58" y="137"/>
                  <a:pt x="60" y="139"/>
                  <a:pt x="60" y="142"/>
                </a:cubicBezTo>
                <a:cubicBezTo>
                  <a:pt x="60" y="145"/>
                  <a:pt x="58" y="148"/>
                  <a:pt x="55" y="148"/>
                </a:cubicBezTo>
                <a:cubicBezTo>
                  <a:pt x="52" y="148"/>
                  <a:pt x="49" y="145"/>
                  <a:pt x="49" y="142"/>
                </a:cubicBezTo>
                <a:cubicBezTo>
                  <a:pt x="49" y="139"/>
                  <a:pt x="52" y="137"/>
                  <a:pt x="55" y="137"/>
                </a:cubicBezTo>
                <a:close/>
                <a:moveTo>
                  <a:pt x="55" y="149"/>
                </a:moveTo>
                <a:cubicBezTo>
                  <a:pt x="57" y="149"/>
                  <a:pt x="59" y="152"/>
                  <a:pt x="59" y="154"/>
                </a:cubicBezTo>
                <a:cubicBezTo>
                  <a:pt x="59" y="157"/>
                  <a:pt x="57" y="159"/>
                  <a:pt x="55" y="159"/>
                </a:cubicBezTo>
                <a:cubicBezTo>
                  <a:pt x="52" y="159"/>
                  <a:pt x="50" y="157"/>
                  <a:pt x="50" y="154"/>
                </a:cubicBezTo>
                <a:cubicBezTo>
                  <a:pt x="50" y="152"/>
                  <a:pt x="52" y="149"/>
                  <a:pt x="55" y="149"/>
                </a:cubicBezTo>
                <a:close/>
                <a:moveTo>
                  <a:pt x="55" y="162"/>
                </a:moveTo>
                <a:cubicBezTo>
                  <a:pt x="57" y="162"/>
                  <a:pt x="59" y="164"/>
                  <a:pt x="59" y="166"/>
                </a:cubicBezTo>
                <a:cubicBezTo>
                  <a:pt x="59" y="169"/>
                  <a:pt x="57" y="171"/>
                  <a:pt x="55" y="171"/>
                </a:cubicBezTo>
                <a:cubicBezTo>
                  <a:pt x="52" y="171"/>
                  <a:pt x="51" y="169"/>
                  <a:pt x="50" y="166"/>
                </a:cubicBezTo>
                <a:cubicBezTo>
                  <a:pt x="50" y="164"/>
                  <a:pt x="52" y="162"/>
                  <a:pt x="55" y="162"/>
                </a:cubicBezTo>
                <a:close/>
                <a:moveTo>
                  <a:pt x="55" y="174"/>
                </a:moveTo>
                <a:cubicBezTo>
                  <a:pt x="57" y="174"/>
                  <a:pt x="58" y="176"/>
                  <a:pt x="58" y="179"/>
                </a:cubicBezTo>
                <a:cubicBezTo>
                  <a:pt x="58" y="181"/>
                  <a:pt x="56" y="183"/>
                  <a:pt x="55" y="183"/>
                </a:cubicBezTo>
                <a:cubicBezTo>
                  <a:pt x="53" y="183"/>
                  <a:pt x="51" y="181"/>
                  <a:pt x="51" y="179"/>
                </a:cubicBezTo>
                <a:cubicBezTo>
                  <a:pt x="51" y="176"/>
                  <a:pt x="53" y="174"/>
                  <a:pt x="55" y="174"/>
                </a:cubicBezTo>
                <a:close/>
                <a:moveTo>
                  <a:pt x="73" y="137"/>
                </a:moveTo>
                <a:cubicBezTo>
                  <a:pt x="76" y="137"/>
                  <a:pt x="79" y="139"/>
                  <a:pt x="79" y="142"/>
                </a:cubicBezTo>
                <a:cubicBezTo>
                  <a:pt x="78" y="145"/>
                  <a:pt x="76" y="148"/>
                  <a:pt x="73" y="148"/>
                </a:cubicBezTo>
                <a:cubicBezTo>
                  <a:pt x="70" y="148"/>
                  <a:pt x="68" y="145"/>
                  <a:pt x="68" y="142"/>
                </a:cubicBezTo>
                <a:cubicBezTo>
                  <a:pt x="68" y="139"/>
                  <a:pt x="71" y="137"/>
                  <a:pt x="73" y="137"/>
                </a:cubicBezTo>
                <a:close/>
                <a:moveTo>
                  <a:pt x="76" y="149"/>
                </a:moveTo>
                <a:cubicBezTo>
                  <a:pt x="79" y="149"/>
                  <a:pt x="81" y="152"/>
                  <a:pt x="81" y="154"/>
                </a:cubicBezTo>
                <a:cubicBezTo>
                  <a:pt x="81" y="157"/>
                  <a:pt x="78" y="159"/>
                  <a:pt x="76" y="159"/>
                </a:cubicBezTo>
                <a:cubicBezTo>
                  <a:pt x="73" y="159"/>
                  <a:pt x="71" y="157"/>
                  <a:pt x="71" y="154"/>
                </a:cubicBezTo>
                <a:cubicBezTo>
                  <a:pt x="72" y="152"/>
                  <a:pt x="74" y="149"/>
                  <a:pt x="76" y="149"/>
                </a:cubicBezTo>
                <a:close/>
                <a:moveTo>
                  <a:pt x="79" y="162"/>
                </a:moveTo>
                <a:cubicBezTo>
                  <a:pt x="81" y="162"/>
                  <a:pt x="83" y="164"/>
                  <a:pt x="82" y="166"/>
                </a:cubicBezTo>
                <a:cubicBezTo>
                  <a:pt x="82" y="169"/>
                  <a:pt x="80" y="171"/>
                  <a:pt x="78" y="171"/>
                </a:cubicBezTo>
                <a:cubicBezTo>
                  <a:pt x="75" y="171"/>
                  <a:pt x="74" y="169"/>
                  <a:pt x="74" y="166"/>
                </a:cubicBezTo>
                <a:cubicBezTo>
                  <a:pt x="74" y="164"/>
                  <a:pt x="76" y="162"/>
                  <a:pt x="79" y="162"/>
                </a:cubicBezTo>
                <a:close/>
                <a:moveTo>
                  <a:pt x="80" y="174"/>
                </a:moveTo>
                <a:cubicBezTo>
                  <a:pt x="82" y="174"/>
                  <a:pt x="83" y="176"/>
                  <a:pt x="83" y="179"/>
                </a:cubicBezTo>
                <a:cubicBezTo>
                  <a:pt x="82" y="181"/>
                  <a:pt x="80" y="183"/>
                  <a:pt x="79" y="183"/>
                </a:cubicBezTo>
                <a:cubicBezTo>
                  <a:pt x="77" y="183"/>
                  <a:pt x="76" y="181"/>
                  <a:pt x="76" y="179"/>
                </a:cubicBezTo>
                <a:cubicBezTo>
                  <a:pt x="76" y="176"/>
                  <a:pt x="78" y="174"/>
                  <a:pt x="80" y="174"/>
                </a:cubicBezTo>
                <a:close/>
                <a:moveTo>
                  <a:pt x="107" y="187"/>
                </a:moveTo>
                <a:cubicBezTo>
                  <a:pt x="108" y="187"/>
                  <a:pt x="109" y="189"/>
                  <a:pt x="107" y="191"/>
                </a:cubicBezTo>
                <a:cubicBezTo>
                  <a:pt x="106" y="193"/>
                  <a:pt x="104" y="195"/>
                  <a:pt x="103" y="195"/>
                </a:cubicBezTo>
                <a:cubicBezTo>
                  <a:pt x="101" y="195"/>
                  <a:pt x="101" y="193"/>
                  <a:pt x="102" y="191"/>
                </a:cubicBezTo>
                <a:cubicBezTo>
                  <a:pt x="103" y="189"/>
                  <a:pt x="105" y="187"/>
                  <a:pt x="107" y="187"/>
                </a:cubicBezTo>
                <a:close/>
                <a:moveTo>
                  <a:pt x="81" y="187"/>
                </a:moveTo>
                <a:cubicBezTo>
                  <a:pt x="82" y="187"/>
                  <a:pt x="83" y="189"/>
                  <a:pt x="82" y="191"/>
                </a:cubicBezTo>
                <a:cubicBezTo>
                  <a:pt x="82" y="193"/>
                  <a:pt x="80" y="195"/>
                  <a:pt x="79" y="195"/>
                </a:cubicBezTo>
                <a:cubicBezTo>
                  <a:pt x="77" y="195"/>
                  <a:pt x="76" y="193"/>
                  <a:pt x="77" y="191"/>
                </a:cubicBezTo>
                <a:cubicBezTo>
                  <a:pt x="77" y="189"/>
                  <a:pt x="79" y="187"/>
                  <a:pt x="81" y="187"/>
                </a:cubicBezTo>
                <a:close/>
                <a:moveTo>
                  <a:pt x="55" y="187"/>
                </a:moveTo>
                <a:cubicBezTo>
                  <a:pt x="56" y="187"/>
                  <a:pt x="58" y="189"/>
                  <a:pt x="57" y="191"/>
                </a:cubicBezTo>
                <a:cubicBezTo>
                  <a:pt x="57" y="193"/>
                  <a:pt x="56" y="195"/>
                  <a:pt x="55" y="195"/>
                </a:cubicBezTo>
                <a:cubicBezTo>
                  <a:pt x="53" y="195"/>
                  <a:pt x="52" y="193"/>
                  <a:pt x="52" y="191"/>
                </a:cubicBezTo>
                <a:cubicBezTo>
                  <a:pt x="52" y="189"/>
                  <a:pt x="53" y="187"/>
                  <a:pt x="55" y="187"/>
                </a:cubicBezTo>
                <a:close/>
                <a:moveTo>
                  <a:pt x="29" y="187"/>
                </a:moveTo>
                <a:cubicBezTo>
                  <a:pt x="30" y="187"/>
                  <a:pt x="32" y="189"/>
                  <a:pt x="32" y="191"/>
                </a:cubicBezTo>
                <a:cubicBezTo>
                  <a:pt x="33" y="193"/>
                  <a:pt x="32" y="195"/>
                  <a:pt x="31" y="195"/>
                </a:cubicBezTo>
                <a:cubicBezTo>
                  <a:pt x="29" y="195"/>
                  <a:pt x="27" y="193"/>
                  <a:pt x="27" y="191"/>
                </a:cubicBezTo>
                <a:cubicBezTo>
                  <a:pt x="26" y="189"/>
                  <a:pt x="27" y="187"/>
                  <a:pt x="29" y="187"/>
                </a:cubicBezTo>
                <a:close/>
                <a:moveTo>
                  <a:pt x="85" y="124"/>
                </a:moveTo>
                <a:cubicBezTo>
                  <a:pt x="89" y="124"/>
                  <a:pt x="91" y="127"/>
                  <a:pt x="91" y="130"/>
                </a:cubicBezTo>
                <a:cubicBezTo>
                  <a:pt x="91" y="133"/>
                  <a:pt x="88" y="136"/>
                  <a:pt x="85" y="136"/>
                </a:cubicBezTo>
                <a:cubicBezTo>
                  <a:pt x="82" y="136"/>
                  <a:pt x="79" y="133"/>
                  <a:pt x="80" y="130"/>
                </a:cubicBezTo>
                <a:cubicBezTo>
                  <a:pt x="80" y="127"/>
                  <a:pt x="82" y="124"/>
                  <a:pt x="85" y="124"/>
                </a:cubicBezTo>
                <a:close/>
                <a:moveTo>
                  <a:pt x="3" y="187"/>
                </a:moveTo>
                <a:cubicBezTo>
                  <a:pt x="4" y="187"/>
                  <a:pt x="6" y="189"/>
                  <a:pt x="7" y="191"/>
                </a:cubicBezTo>
                <a:cubicBezTo>
                  <a:pt x="8" y="193"/>
                  <a:pt x="8" y="195"/>
                  <a:pt x="7" y="195"/>
                </a:cubicBezTo>
                <a:cubicBezTo>
                  <a:pt x="5" y="195"/>
                  <a:pt x="3" y="193"/>
                  <a:pt x="2" y="191"/>
                </a:cubicBezTo>
                <a:cubicBezTo>
                  <a:pt x="1" y="189"/>
                  <a:pt x="1" y="187"/>
                  <a:pt x="3" y="187"/>
                </a:cubicBezTo>
                <a:close/>
                <a:moveTo>
                  <a:pt x="24" y="124"/>
                </a:moveTo>
                <a:cubicBezTo>
                  <a:pt x="27" y="124"/>
                  <a:pt x="30" y="127"/>
                  <a:pt x="30" y="130"/>
                </a:cubicBezTo>
                <a:cubicBezTo>
                  <a:pt x="30" y="133"/>
                  <a:pt x="27" y="136"/>
                  <a:pt x="24" y="136"/>
                </a:cubicBezTo>
                <a:cubicBezTo>
                  <a:pt x="21" y="136"/>
                  <a:pt x="18" y="133"/>
                  <a:pt x="18" y="130"/>
                </a:cubicBezTo>
                <a:cubicBezTo>
                  <a:pt x="18" y="127"/>
                  <a:pt x="21" y="124"/>
                  <a:pt x="24" y="124"/>
                </a:cubicBezTo>
                <a:close/>
                <a:moveTo>
                  <a:pt x="39" y="124"/>
                </a:moveTo>
                <a:cubicBezTo>
                  <a:pt x="42" y="124"/>
                  <a:pt x="45" y="127"/>
                  <a:pt x="45" y="130"/>
                </a:cubicBezTo>
                <a:cubicBezTo>
                  <a:pt x="45" y="133"/>
                  <a:pt x="43" y="136"/>
                  <a:pt x="39" y="136"/>
                </a:cubicBezTo>
                <a:cubicBezTo>
                  <a:pt x="36" y="136"/>
                  <a:pt x="33" y="133"/>
                  <a:pt x="33" y="130"/>
                </a:cubicBezTo>
                <a:cubicBezTo>
                  <a:pt x="33" y="127"/>
                  <a:pt x="36" y="124"/>
                  <a:pt x="39" y="124"/>
                </a:cubicBezTo>
                <a:close/>
                <a:moveTo>
                  <a:pt x="55" y="124"/>
                </a:moveTo>
                <a:cubicBezTo>
                  <a:pt x="58" y="124"/>
                  <a:pt x="60" y="127"/>
                  <a:pt x="60" y="130"/>
                </a:cubicBezTo>
                <a:cubicBezTo>
                  <a:pt x="60" y="133"/>
                  <a:pt x="58" y="136"/>
                  <a:pt x="55" y="136"/>
                </a:cubicBezTo>
                <a:cubicBezTo>
                  <a:pt x="51" y="136"/>
                  <a:pt x="49" y="133"/>
                  <a:pt x="49" y="130"/>
                </a:cubicBezTo>
                <a:cubicBezTo>
                  <a:pt x="49" y="127"/>
                  <a:pt x="51" y="124"/>
                  <a:pt x="55" y="124"/>
                </a:cubicBezTo>
                <a:close/>
                <a:moveTo>
                  <a:pt x="70" y="124"/>
                </a:moveTo>
                <a:cubicBezTo>
                  <a:pt x="73" y="124"/>
                  <a:pt x="76" y="127"/>
                  <a:pt x="76" y="130"/>
                </a:cubicBezTo>
                <a:cubicBezTo>
                  <a:pt x="76" y="133"/>
                  <a:pt x="73" y="136"/>
                  <a:pt x="70" y="136"/>
                </a:cubicBezTo>
                <a:cubicBezTo>
                  <a:pt x="67" y="136"/>
                  <a:pt x="64" y="133"/>
                  <a:pt x="64" y="130"/>
                </a:cubicBezTo>
                <a:cubicBezTo>
                  <a:pt x="64" y="127"/>
                  <a:pt x="67" y="124"/>
                  <a:pt x="70" y="12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3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1D444C9-9FA6-485E-8F7A-5B65A28F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295" y="311068"/>
            <a:ext cx="4936027" cy="1348719"/>
          </a:xfrm>
        </p:spPr>
        <p:txBody>
          <a:bodyPr anchor="ctr">
            <a:normAutofit/>
          </a:bodyPr>
          <a:lstStyle/>
          <a:p>
            <a:r>
              <a:rPr lang="zh-CN" altLang="en-US" sz="80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试</a:t>
            </a:r>
            <a:r>
              <a:rPr lang="zh-CN" altLang="en-US" sz="8000" dirty="0">
                <a:solidFill>
                  <a:srgbClr val="FFFFFF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点</a:t>
            </a:r>
            <a:r>
              <a:rPr lang="zh-CN" altLang="en-US" sz="8000" dirty="0">
                <a:solidFill>
                  <a:srgbClr val="FBE5D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应</a:t>
            </a:r>
            <a:r>
              <a:rPr lang="zh-CN" altLang="en-US" sz="8000" dirty="0">
                <a:solidFill>
                  <a:srgbClr val="FFFFFF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用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024792-7CD9-4B17-B3DF-B6AC2F6DC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r="36903" b="1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542BB3E-999E-485A-8D89-20CA76FCB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57736" y="815001"/>
            <a:ext cx="449918" cy="320434"/>
            <a:chOff x="10957736" y="815001"/>
            <a:chExt cx="449918" cy="320434"/>
          </a:xfrm>
          <a:solidFill>
            <a:srgbClr val="FFFFFF"/>
          </a:solidFill>
        </p:grpSpPr>
        <p:sp>
          <p:nvSpPr>
            <p:cNvPr id="23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6" y="815001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6" y="104429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!!1">
            <a:extLst>
              <a:ext uri="{FF2B5EF4-FFF2-40B4-BE49-F238E27FC236}">
                <a16:creationId xmlns:a16="http://schemas.microsoft.com/office/drawing/2014/main" id="{EF5BF269-2068-4790-9A7C-7E70D1B95203}"/>
              </a:ext>
            </a:extLst>
          </p:cNvPr>
          <p:cNvSpPr txBox="1">
            <a:spLocks/>
          </p:cNvSpPr>
          <p:nvPr/>
        </p:nvSpPr>
        <p:spPr>
          <a:xfrm>
            <a:off x="6638250" y="455655"/>
            <a:ext cx="3337425" cy="1059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6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6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6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12" name="!!3">
            <a:extLst>
              <a:ext uri="{FF2B5EF4-FFF2-40B4-BE49-F238E27FC236}">
                <a16:creationId xmlns:a16="http://schemas.microsoft.com/office/drawing/2014/main" id="{DCEC23A3-D35F-4DA0-B0EE-1DF74889A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595" y="5749803"/>
            <a:ext cx="3337425" cy="389446"/>
          </a:xfrm>
        </p:spPr>
        <p:txBody>
          <a:bodyPr anchor="t">
            <a:norm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sz="2000" dirty="0">
                <a:solidFill>
                  <a:srgbClr val="FBE5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sz="2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</a:t>
            </a:r>
            <a:r>
              <a:rPr lang="zh-CN" altLang="en-US" sz="2000" dirty="0">
                <a:solidFill>
                  <a:srgbClr val="B4D1D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状态</a:t>
            </a:r>
            <a:r>
              <a:rPr lang="zh-CN" altLang="en-US" sz="2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BE5D6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B26DD48-0A61-47AB-9BEA-8E7FC1AFB2E7}"/>
              </a:ext>
            </a:extLst>
          </p:cNvPr>
          <p:cNvSpPr txBox="1">
            <a:spLocks/>
          </p:cNvSpPr>
          <p:nvPr/>
        </p:nvSpPr>
        <p:spPr>
          <a:xfrm>
            <a:off x="7193280" y="2754640"/>
            <a:ext cx="2233259" cy="134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高校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BA6337-89B7-4360-9318-541CE9C0DD87}"/>
              </a:ext>
            </a:extLst>
          </p:cNvPr>
          <p:cNvSpPr txBox="1"/>
          <p:nvPr/>
        </p:nvSpPr>
        <p:spPr>
          <a:xfrm>
            <a:off x="425780" y="2130397"/>
            <a:ext cx="4531572" cy="2951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与高校的心里咨询中心进行合作</a:t>
            </a:r>
            <a:br>
              <a:rPr lang="en-US" altLang="zh-CN" sz="1800" kern="100" dirty="0"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</a:br>
            <a:r>
              <a:rPr lang="zh-CN" altLang="zh-CN" sz="1800" kern="100" dirty="0"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通过心理咨询向拥有抑郁倾向</a:t>
            </a:r>
            <a:endParaRPr lang="en-US" altLang="zh-CN" sz="1800" kern="100" dirty="0"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并且愿意接受治疗的同学们进行沟通，</a:t>
            </a:r>
            <a:endParaRPr lang="en-US" altLang="zh-CN" sz="1800" kern="100" dirty="0"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征得他们同意后，</a:t>
            </a:r>
            <a:endParaRPr lang="en-US" altLang="zh-CN" sz="1800" kern="100" dirty="0"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可优先在他们的宿舍里进行试点，</a:t>
            </a:r>
            <a:endParaRPr lang="en-US" altLang="zh-CN" sz="1800" kern="100" dirty="0"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并进行及时的反馈，</a:t>
            </a:r>
            <a:endParaRPr lang="en-US" altLang="zh-CN" sz="1800" kern="100" dirty="0"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Times New Roman" panose="02020603050405020304" pitchFamily="18" charset="0"/>
              </a:rPr>
              <a:t>对平台算法和体验度进行优化改进。</a:t>
            </a:r>
            <a:endParaRPr lang="zh-CN" altLang="en-US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388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784748"/>
            <a:ext cx="5760846" cy="928441"/>
          </a:xfrm>
        </p:spPr>
        <p:txBody>
          <a:bodyPr anchor="ctr">
            <a:normAutofit/>
          </a:bodyPr>
          <a:lstStyle/>
          <a:p>
            <a:r>
              <a:rPr lang="zh-CN" altLang="en-US" sz="5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2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5252898"/>
            <a:ext cx="5760846" cy="682079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9F351D-50C7-491D-A794-F568E1753330}"/>
              </a:ext>
            </a:extLst>
          </p:cNvPr>
          <p:cNvSpPr txBox="1"/>
          <p:nvPr/>
        </p:nvSpPr>
        <p:spPr>
          <a:xfrm>
            <a:off x="2338639" y="2305615"/>
            <a:ext cx="77072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这个时代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造就了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许多人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抑郁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但这个时代，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同时也能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给抑郁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患者以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解药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3582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784748"/>
            <a:ext cx="5760846" cy="928441"/>
          </a:xfrm>
        </p:spPr>
        <p:txBody>
          <a:bodyPr anchor="ctr">
            <a:normAutofit/>
          </a:bodyPr>
          <a:lstStyle/>
          <a:p>
            <a:r>
              <a:rPr lang="zh-CN" altLang="en-US" sz="5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2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5252898"/>
            <a:ext cx="5760846" cy="682079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44003B-5223-46C5-AF27-21B221A175FB}"/>
              </a:ext>
            </a:extLst>
          </p:cNvPr>
          <p:cNvSpPr txBox="1"/>
          <p:nvPr/>
        </p:nvSpPr>
        <p:spPr>
          <a:xfrm>
            <a:off x="2487570" y="2638371"/>
            <a:ext cx="77072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吾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生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也有涯，而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知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也无涯，以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有涯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逐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无涯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殆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矣。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夫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隐私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有价，而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生命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无价，以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有价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换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无价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可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矣！</a:t>
            </a:r>
          </a:p>
        </p:txBody>
      </p:sp>
    </p:spTree>
    <p:extLst>
      <p:ext uri="{BB962C8B-B14F-4D97-AF65-F5344CB8AC3E}">
        <p14:creationId xmlns:p14="http://schemas.microsoft.com/office/powerpoint/2010/main" val="324852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784748"/>
            <a:ext cx="5760846" cy="928441"/>
          </a:xfrm>
        </p:spPr>
        <p:txBody>
          <a:bodyPr anchor="ctr">
            <a:normAutofit/>
          </a:bodyPr>
          <a:lstStyle/>
          <a:p>
            <a:r>
              <a:rPr lang="zh-CN" altLang="en-US" sz="5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2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5252898"/>
            <a:ext cx="5760846" cy="682079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44003B-5223-46C5-AF27-21B221A175FB}"/>
              </a:ext>
            </a:extLst>
          </p:cNvPr>
          <p:cNvSpPr txBox="1"/>
          <p:nvPr/>
        </p:nvSpPr>
        <p:spPr>
          <a:xfrm>
            <a:off x="2459073" y="2736502"/>
            <a:ext cx="77072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数据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无情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，但人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有情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如果把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对的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数据，送到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对的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人手里。</a:t>
            </a:r>
          </a:p>
        </p:txBody>
      </p:sp>
    </p:spTree>
    <p:extLst>
      <p:ext uri="{BB962C8B-B14F-4D97-AF65-F5344CB8AC3E}">
        <p14:creationId xmlns:p14="http://schemas.microsoft.com/office/powerpoint/2010/main" val="380161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784748"/>
            <a:ext cx="5760846" cy="928441"/>
          </a:xfrm>
        </p:spPr>
        <p:txBody>
          <a:bodyPr anchor="ctr">
            <a:normAutofit/>
          </a:bodyPr>
          <a:lstStyle/>
          <a:p>
            <a:r>
              <a:rPr lang="zh-CN" altLang="en-US" sz="5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2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5252898"/>
            <a:ext cx="5760846" cy="682079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44003B-5223-46C5-AF27-21B221A175FB}"/>
              </a:ext>
            </a:extLst>
          </p:cNvPr>
          <p:cNvSpPr txBox="1"/>
          <p:nvPr/>
        </p:nvSpPr>
        <p:spPr>
          <a:xfrm>
            <a:off x="2363456" y="2269931"/>
            <a:ext cx="77072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我们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会，帮助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你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九言劝醒迷途仕，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一语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惊醒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梦中人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36883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784748"/>
            <a:ext cx="5760846" cy="928441"/>
          </a:xfrm>
        </p:spPr>
        <p:txBody>
          <a:bodyPr anchor="ctr">
            <a:normAutofit/>
          </a:bodyPr>
          <a:lstStyle/>
          <a:p>
            <a:r>
              <a:rPr lang="zh-CN" altLang="en-US" sz="5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2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5252898"/>
            <a:ext cx="5760846" cy="682079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44003B-5223-46C5-AF27-21B221A175FB}"/>
              </a:ext>
            </a:extLst>
          </p:cNvPr>
          <p:cNvSpPr txBox="1"/>
          <p:nvPr/>
        </p:nvSpPr>
        <p:spPr>
          <a:xfrm>
            <a:off x="2363456" y="2305615"/>
            <a:ext cx="77072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因为「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蝴蝶效应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」：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手动改变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一个人的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关键细节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便可以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逆转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他们的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人生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。</a:t>
            </a:r>
            <a:endParaRPr lang="zh-CN" altLang="en-US" sz="2800" dirty="0">
              <a:solidFill>
                <a:srgbClr val="DF6D8B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75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784748"/>
            <a:ext cx="5760846" cy="928441"/>
          </a:xfrm>
        </p:spPr>
        <p:txBody>
          <a:bodyPr anchor="ctr">
            <a:normAutofit/>
          </a:bodyPr>
          <a:lstStyle/>
          <a:p>
            <a:r>
              <a:rPr lang="zh-CN" altLang="en-US" sz="5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2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5252898"/>
            <a:ext cx="5760846" cy="682079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44003B-5223-46C5-AF27-21B221A175FB}"/>
              </a:ext>
            </a:extLst>
          </p:cNvPr>
          <p:cNvSpPr txBox="1"/>
          <p:nvPr/>
        </p:nvSpPr>
        <p:spPr>
          <a:xfrm>
            <a:off x="2363456" y="2736502"/>
            <a:ext cx="77072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在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生命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面前，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我们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不计成本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。</a:t>
            </a:r>
            <a:endParaRPr lang="zh-CN" altLang="en-US" sz="2800" dirty="0">
              <a:solidFill>
                <a:srgbClr val="DF6D8B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30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784748"/>
            <a:ext cx="5760846" cy="928441"/>
          </a:xfrm>
        </p:spPr>
        <p:txBody>
          <a:bodyPr anchor="ctr">
            <a:normAutofit/>
          </a:bodyPr>
          <a:lstStyle/>
          <a:p>
            <a:r>
              <a:rPr lang="zh-CN" altLang="en-US" sz="5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2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5252898"/>
            <a:ext cx="5760846" cy="682079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44003B-5223-46C5-AF27-21B221A175FB}"/>
              </a:ext>
            </a:extLst>
          </p:cNvPr>
          <p:cNvSpPr txBox="1"/>
          <p:nvPr/>
        </p:nvSpPr>
        <p:spPr>
          <a:xfrm>
            <a:off x="2363456" y="2736502"/>
            <a:ext cx="77072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患者的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二次新生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也将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赋予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我们，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存在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的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价值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与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意义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38096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4210" y="291737"/>
            <a:ext cx="5448730" cy="1346866"/>
          </a:xfrm>
        </p:spPr>
        <p:txBody>
          <a:bodyPr anchor="b">
            <a:normAutofit/>
          </a:bodyPr>
          <a:lstStyle/>
          <a:p>
            <a:r>
              <a:rPr lang="zh-CN" altLang="en-US" sz="80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8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05165" y="6033676"/>
            <a:ext cx="5449982" cy="68207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2!!">
            <a:extLst>
              <a:ext uri="{FF2B5EF4-FFF2-40B4-BE49-F238E27FC236}">
                <a16:creationId xmlns:a16="http://schemas.microsoft.com/office/drawing/2014/main" id="{0D1FB40A-1A80-4556-86DB-18612F5003FF}"/>
              </a:ext>
            </a:extLst>
          </p:cNvPr>
          <p:cNvSpPr txBox="1">
            <a:spLocks/>
          </p:cNvSpPr>
          <p:nvPr/>
        </p:nvSpPr>
        <p:spPr>
          <a:xfrm>
            <a:off x="2989360" y="2416763"/>
            <a:ext cx="6212974" cy="2012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2500" u="sng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语 </a:t>
            </a:r>
            <a:r>
              <a:rPr lang="en-US" altLang="zh-CN" sz="12500" dirty="0">
                <a:solidFill>
                  <a:srgbClr val="D6E5D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endParaRPr lang="zh-CN" altLang="en-US" sz="12500" dirty="0">
              <a:solidFill>
                <a:srgbClr val="D6E5D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9" name="问号">
            <a:extLst>
              <a:ext uri="{FF2B5EF4-FFF2-40B4-BE49-F238E27FC236}">
                <a16:creationId xmlns:a16="http://schemas.microsoft.com/office/drawing/2014/main" id="{988E357D-874E-4DE4-8B3C-C6480F20B5B7}"/>
              </a:ext>
            </a:extLst>
          </p:cNvPr>
          <p:cNvSpPr txBox="1">
            <a:spLocks/>
          </p:cNvSpPr>
          <p:nvPr/>
        </p:nvSpPr>
        <p:spPr>
          <a:xfrm>
            <a:off x="6898495" y="2492351"/>
            <a:ext cx="1710080" cy="2012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5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?</a:t>
            </a:r>
            <a:endParaRPr lang="zh-CN" altLang="en-US" sz="125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6D8C616-01A0-473B-8A31-F474C00D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497" y="2024494"/>
            <a:ext cx="5181496" cy="26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784748"/>
            <a:ext cx="5760846" cy="928441"/>
          </a:xfrm>
        </p:spPr>
        <p:txBody>
          <a:bodyPr anchor="ctr">
            <a:normAutofit/>
          </a:bodyPr>
          <a:lstStyle/>
          <a:p>
            <a:r>
              <a:rPr lang="zh-CN" altLang="en-US" sz="5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2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5252898"/>
            <a:ext cx="5760846" cy="682079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44003B-5223-46C5-AF27-21B221A175FB}"/>
              </a:ext>
            </a:extLst>
          </p:cNvPr>
          <p:cNvSpPr txBox="1"/>
          <p:nvPr/>
        </p:nvSpPr>
        <p:spPr>
          <a:xfrm>
            <a:off x="2329063" y="2305615"/>
            <a:ext cx="77072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不仅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如此，我们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还要 把 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树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给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扶正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不往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两边倒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还要 让她 </a:t>
            </a:r>
            <a:r>
              <a:rPr lang="en-US" altLang="zh-CN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/ 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他继续 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往上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，长成 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参天大树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54432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784748"/>
            <a:ext cx="5760846" cy="928441"/>
          </a:xfrm>
        </p:spPr>
        <p:txBody>
          <a:bodyPr anchor="ctr">
            <a:normAutofit/>
          </a:bodyPr>
          <a:lstStyle/>
          <a:p>
            <a:r>
              <a:rPr lang="zh-CN" altLang="en-US" sz="5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52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52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5252898"/>
            <a:ext cx="5760846" cy="682079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44003B-5223-46C5-AF27-21B221A175FB}"/>
              </a:ext>
            </a:extLst>
          </p:cNvPr>
          <p:cNvSpPr txBox="1"/>
          <p:nvPr/>
        </p:nvSpPr>
        <p:spPr>
          <a:xfrm>
            <a:off x="2363456" y="2736502"/>
            <a:ext cx="77072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我们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相信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星星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之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火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，可以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燎原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！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325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48834"/>
            <a:ext cx="5126636" cy="1655762"/>
          </a:xfrm>
        </p:spPr>
        <p:txBody>
          <a:bodyPr>
            <a:normAutofit/>
          </a:bodyPr>
          <a:lstStyle/>
          <a:p>
            <a:r>
              <a:rPr lang="zh-CN" altLang="en-US" sz="80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80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8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80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2" y="2074748"/>
            <a:ext cx="8199619" cy="897457"/>
          </a:xfrm>
          <a:effectLst>
            <a:glow rad="101600">
              <a:schemeClr val="accent2">
                <a:lumMod val="75000"/>
                <a:alpha val="60000"/>
              </a:schemeClr>
            </a:glow>
          </a:effectLst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sz="4800" dirty="0">
                <a:solidFill>
                  <a:schemeClr val="tx2">
                    <a:lumMod val="7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sz="4800" dirty="0">
                <a:solidFill>
                  <a:schemeClr val="tx2">
                    <a:lumMod val="7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17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200866"/>
            <a:ext cx="9144000" cy="1198638"/>
          </a:xfrm>
        </p:spPr>
        <p:txBody>
          <a:bodyPr anchor="ctr">
            <a:normAutofit/>
          </a:bodyPr>
          <a:lstStyle/>
          <a:p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72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72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72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!!3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1E7E95-CA2E-4318-8834-08BE26F70F5D}"/>
              </a:ext>
            </a:extLst>
          </p:cNvPr>
          <p:cNvSpPr txBox="1"/>
          <p:nvPr/>
        </p:nvSpPr>
        <p:spPr>
          <a:xfrm>
            <a:off x="1677352" y="1764760"/>
            <a:ext cx="7707205" cy="3667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项目来源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：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内容整合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：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分工安排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：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资料收集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：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DF6D8B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大纲规划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：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PPT 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制作</a:t>
            </a: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：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77D15E-F0D9-43FF-A4DA-244053AF22D3}"/>
              </a:ext>
            </a:extLst>
          </p:cNvPr>
          <p:cNvSpPr txBox="1"/>
          <p:nvPr/>
        </p:nvSpPr>
        <p:spPr>
          <a:xfrm>
            <a:off x="4089180" y="1764760"/>
            <a:ext cx="7707205" cy="3150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佟帅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佟帅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李洋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李洋、胡高华、童宏伟、杨江枫、谢尘竹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谢尘竹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40404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谢尘竹</a:t>
            </a:r>
            <a:endParaRPr lang="en-US" altLang="zh-CN" sz="2800" dirty="0">
              <a:solidFill>
                <a:srgbClr val="40404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61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4210" y="291737"/>
            <a:ext cx="5448730" cy="1346866"/>
          </a:xfrm>
        </p:spPr>
        <p:txBody>
          <a:bodyPr anchor="b">
            <a:normAutofit/>
          </a:bodyPr>
          <a:lstStyle/>
          <a:p>
            <a:r>
              <a:rPr lang="zh-CN" altLang="en-US" sz="80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8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05165" y="6033676"/>
            <a:ext cx="5449982" cy="68207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2!!">
            <a:extLst>
              <a:ext uri="{FF2B5EF4-FFF2-40B4-BE49-F238E27FC236}">
                <a16:creationId xmlns:a16="http://schemas.microsoft.com/office/drawing/2014/main" id="{0D1FB40A-1A80-4556-86DB-18612F5003FF}"/>
              </a:ext>
            </a:extLst>
          </p:cNvPr>
          <p:cNvSpPr txBox="1">
            <a:spLocks/>
          </p:cNvSpPr>
          <p:nvPr/>
        </p:nvSpPr>
        <p:spPr>
          <a:xfrm>
            <a:off x="2989360" y="2416763"/>
            <a:ext cx="6212974" cy="2012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2500" u="sng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郁 </a:t>
            </a:r>
            <a:r>
              <a:rPr lang="en-US" altLang="zh-CN" sz="12500" dirty="0">
                <a:solidFill>
                  <a:srgbClr val="D6E5D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endParaRPr lang="zh-CN" altLang="en-US" sz="12500" dirty="0">
              <a:solidFill>
                <a:srgbClr val="D6E5D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9" name="问号">
            <a:extLst>
              <a:ext uri="{FF2B5EF4-FFF2-40B4-BE49-F238E27FC236}">
                <a16:creationId xmlns:a16="http://schemas.microsoft.com/office/drawing/2014/main" id="{988E357D-874E-4DE4-8B3C-C6480F20B5B7}"/>
              </a:ext>
            </a:extLst>
          </p:cNvPr>
          <p:cNvSpPr txBox="1">
            <a:spLocks/>
          </p:cNvSpPr>
          <p:nvPr/>
        </p:nvSpPr>
        <p:spPr>
          <a:xfrm>
            <a:off x="7356532" y="2492351"/>
            <a:ext cx="1710080" cy="2012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25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</a:p>
        </p:txBody>
      </p:sp>
      <p:sp>
        <p:nvSpPr>
          <p:cNvPr id="23" name="1!!">
            <a:extLst>
              <a:ext uri="{FF2B5EF4-FFF2-40B4-BE49-F238E27FC236}">
                <a16:creationId xmlns:a16="http://schemas.microsoft.com/office/drawing/2014/main" id="{67AB0858-C8D3-4191-8B84-5615AD96D890}"/>
              </a:ext>
            </a:extLst>
          </p:cNvPr>
          <p:cNvSpPr txBox="1">
            <a:spLocks/>
          </p:cNvSpPr>
          <p:nvPr/>
        </p:nvSpPr>
        <p:spPr>
          <a:xfrm>
            <a:off x="2772643" y="2416762"/>
            <a:ext cx="6212974" cy="2012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25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郁</a:t>
            </a:r>
            <a:endParaRPr lang="zh-CN" altLang="en-US" sz="12500" dirty="0">
              <a:solidFill>
                <a:srgbClr val="D6E5D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4" name="3!!">
            <a:extLst>
              <a:ext uri="{FF2B5EF4-FFF2-40B4-BE49-F238E27FC236}">
                <a16:creationId xmlns:a16="http://schemas.microsoft.com/office/drawing/2014/main" id="{DDB65EC9-9CCE-4384-9C1E-3A81B022682B}"/>
              </a:ext>
            </a:extLst>
          </p:cNvPr>
          <p:cNvSpPr txBox="1">
            <a:spLocks/>
          </p:cNvSpPr>
          <p:nvPr/>
        </p:nvSpPr>
        <p:spPr>
          <a:xfrm>
            <a:off x="9223346" y="291737"/>
            <a:ext cx="1822150" cy="1346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BF783B8-0C49-42D1-821F-4F51E187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000" y="2023200"/>
            <a:ext cx="5181496" cy="26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0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2413" y="2786772"/>
            <a:ext cx="5448730" cy="1284455"/>
          </a:xfrm>
        </p:spPr>
        <p:txBody>
          <a:bodyPr anchor="b">
            <a:normAutofit/>
          </a:bodyPr>
          <a:lstStyle/>
          <a:p>
            <a:r>
              <a:rPr lang="zh-CN" altLang="en-US" sz="80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8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1161" y="4200522"/>
            <a:ext cx="5449982" cy="68207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1!!">
            <a:extLst>
              <a:ext uri="{FF2B5EF4-FFF2-40B4-BE49-F238E27FC236}">
                <a16:creationId xmlns:a16="http://schemas.microsoft.com/office/drawing/2014/main" id="{8183363A-C444-49F8-B149-16691D6B5CB1}"/>
              </a:ext>
            </a:extLst>
          </p:cNvPr>
          <p:cNvSpPr txBox="1">
            <a:spLocks/>
          </p:cNvSpPr>
          <p:nvPr/>
        </p:nvSpPr>
        <p:spPr>
          <a:xfrm>
            <a:off x="-161666" y="55880"/>
            <a:ext cx="1912816" cy="12938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郁</a:t>
            </a:r>
            <a:endParaRPr lang="zh-CN" altLang="en-US" sz="8000" dirty="0">
              <a:solidFill>
                <a:srgbClr val="D6E5D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7" name="3!!">
            <a:extLst>
              <a:ext uri="{FF2B5EF4-FFF2-40B4-BE49-F238E27FC236}">
                <a16:creationId xmlns:a16="http://schemas.microsoft.com/office/drawing/2014/main" id="{9670BD38-F29D-48A6-AF88-449FE2079C83}"/>
              </a:ext>
            </a:extLst>
          </p:cNvPr>
          <p:cNvSpPr txBox="1">
            <a:spLocks/>
          </p:cNvSpPr>
          <p:nvPr/>
        </p:nvSpPr>
        <p:spPr>
          <a:xfrm>
            <a:off x="10465789" y="5543186"/>
            <a:ext cx="1822150" cy="1346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</p:spTree>
    <p:extLst>
      <p:ext uri="{BB962C8B-B14F-4D97-AF65-F5344CB8AC3E}">
        <p14:creationId xmlns:p14="http://schemas.microsoft.com/office/powerpoint/2010/main" val="169242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2413" y="702817"/>
            <a:ext cx="5448730" cy="1284455"/>
          </a:xfrm>
        </p:spPr>
        <p:txBody>
          <a:bodyPr anchor="b">
            <a:normAutofit/>
          </a:bodyPr>
          <a:lstStyle/>
          <a:p>
            <a:r>
              <a:rPr lang="zh-CN" altLang="en-US" sz="80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8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1161" y="5473104"/>
            <a:ext cx="5449982" cy="68207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1!!">
            <a:extLst>
              <a:ext uri="{FF2B5EF4-FFF2-40B4-BE49-F238E27FC236}">
                <a16:creationId xmlns:a16="http://schemas.microsoft.com/office/drawing/2014/main" id="{8183363A-C444-49F8-B149-16691D6B5CB1}"/>
              </a:ext>
            </a:extLst>
          </p:cNvPr>
          <p:cNvSpPr txBox="1">
            <a:spLocks/>
          </p:cNvSpPr>
          <p:nvPr/>
        </p:nvSpPr>
        <p:spPr>
          <a:xfrm>
            <a:off x="-161666" y="55880"/>
            <a:ext cx="1912816" cy="12938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郁</a:t>
            </a:r>
            <a:endParaRPr lang="zh-CN" altLang="en-US" sz="8000" dirty="0">
              <a:solidFill>
                <a:srgbClr val="D6E5D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7" name="3!!">
            <a:extLst>
              <a:ext uri="{FF2B5EF4-FFF2-40B4-BE49-F238E27FC236}">
                <a16:creationId xmlns:a16="http://schemas.microsoft.com/office/drawing/2014/main" id="{9670BD38-F29D-48A6-AF88-449FE2079C83}"/>
              </a:ext>
            </a:extLst>
          </p:cNvPr>
          <p:cNvSpPr txBox="1">
            <a:spLocks/>
          </p:cNvSpPr>
          <p:nvPr/>
        </p:nvSpPr>
        <p:spPr>
          <a:xfrm>
            <a:off x="10465789" y="5543186"/>
            <a:ext cx="1822150" cy="1346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C25E3790-7D51-484A-831F-6B570B8756C8}"/>
              </a:ext>
            </a:extLst>
          </p:cNvPr>
          <p:cNvSpPr txBox="1">
            <a:spLocks/>
          </p:cNvSpPr>
          <p:nvPr/>
        </p:nvSpPr>
        <p:spPr>
          <a:xfrm>
            <a:off x="2921888" y="2512462"/>
            <a:ext cx="6347918" cy="183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3200" b="1" spc="100" dirty="0">
                <a:solidFill>
                  <a:srgbClr val="121212"/>
                </a:solidFill>
                <a:latin typeface="方正隶变简体" panose="03000509000000000000" pitchFamily="65" charset="-122"/>
                <a:ea typeface="方正隶变简体" panose="03000509000000000000" pitchFamily="65" charset="-122"/>
              </a:rPr>
              <a:t>    </a:t>
            </a:r>
            <a:r>
              <a:rPr lang="zh-CN" altLang="en-US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从</a:t>
            </a:r>
            <a:r>
              <a:rPr lang="en-US" altLang="zh-CN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1997-2015</a:t>
            </a:r>
            <a:r>
              <a:rPr lang="zh-CN" altLang="en-US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年、包括 </a:t>
            </a:r>
            <a:r>
              <a:rPr lang="en-US" altLang="zh-CN" sz="3200" b="1" spc="1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32, 694</a:t>
            </a:r>
            <a:r>
              <a:rPr lang="en-US" altLang="zh-CN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项的关于</a:t>
            </a:r>
            <a:r>
              <a:rPr lang="zh-CN" altLang="en-US" sz="3200" b="1" spc="1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中国大学生</a:t>
            </a:r>
            <a:r>
              <a:rPr lang="zh-CN" altLang="en-US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群体研究表明，中国学生群体的</a:t>
            </a:r>
            <a:r>
              <a:rPr lang="zh-CN" altLang="en-US" sz="3200" b="1" spc="1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抑郁</a:t>
            </a:r>
            <a:r>
              <a:rPr lang="zh-CN" altLang="en-US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发病率在 </a:t>
            </a:r>
            <a:r>
              <a:rPr lang="en-US" altLang="zh-CN" sz="3200" b="1" spc="1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23. 8 %</a:t>
            </a:r>
            <a:r>
              <a:rPr lang="en-US" altLang="zh-CN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.</a:t>
            </a:r>
            <a:endParaRPr lang="zh-CN" altLang="en-US" sz="8800" b="1" spc="100" dirty="0">
              <a:solidFill>
                <a:srgbClr val="FFFFFF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75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14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2413" y="702817"/>
            <a:ext cx="5448730" cy="1284455"/>
          </a:xfrm>
        </p:spPr>
        <p:txBody>
          <a:bodyPr anchor="b">
            <a:normAutofit/>
          </a:bodyPr>
          <a:lstStyle/>
          <a:p>
            <a:r>
              <a:rPr lang="zh-CN" altLang="en-US" sz="80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8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1161" y="5473104"/>
            <a:ext cx="5449982" cy="68207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1!!">
            <a:extLst>
              <a:ext uri="{FF2B5EF4-FFF2-40B4-BE49-F238E27FC236}">
                <a16:creationId xmlns:a16="http://schemas.microsoft.com/office/drawing/2014/main" id="{8183363A-C444-49F8-B149-16691D6B5CB1}"/>
              </a:ext>
            </a:extLst>
          </p:cNvPr>
          <p:cNvSpPr txBox="1">
            <a:spLocks/>
          </p:cNvSpPr>
          <p:nvPr/>
        </p:nvSpPr>
        <p:spPr>
          <a:xfrm>
            <a:off x="-161666" y="55880"/>
            <a:ext cx="1912816" cy="12938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郁</a:t>
            </a:r>
            <a:endParaRPr lang="zh-CN" altLang="en-US" sz="8000" dirty="0">
              <a:solidFill>
                <a:srgbClr val="D6E5D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7" name="3!!">
            <a:extLst>
              <a:ext uri="{FF2B5EF4-FFF2-40B4-BE49-F238E27FC236}">
                <a16:creationId xmlns:a16="http://schemas.microsoft.com/office/drawing/2014/main" id="{9670BD38-F29D-48A6-AF88-449FE2079C83}"/>
              </a:ext>
            </a:extLst>
          </p:cNvPr>
          <p:cNvSpPr txBox="1">
            <a:spLocks/>
          </p:cNvSpPr>
          <p:nvPr/>
        </p:nvSpPr>
        <p:spPr>
          <a:xfrm>
            <a:off x="10465789" y="5543186"/>
            <a:ext cx="1822150" cy="1346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C25E3790-7D51-484A-831F-6B570B8756C8}"/>
              </a:ext>
            </a:extLst>
          </p:cNvPr>
          <p:cNvSpPr txBox="1">
            <a:spLocks/>
          </p:cNvSpPr>
          <p:nvPr/>
        </p:nvSpPr>
        <p:spPr>
          <a:xfrm>
            <a:off x="2921888" y="2512462"/>
            <a:ext cx="6347918" cy="183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3200" b="1" spc="1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   </a:t>
            </a:r>
            <a:r>
              <a:rPr lang="zh-CN" altLang="en-US" sz="3200" b="1" spc="1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中国青年报</a:t>
            </a:r>
            <a:r>
              <a:rPr lang="zh-CN" altLang="en-US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在微博上发起针对大学生抑郁症的调查投票中</a:t>
            </a:r>
            <a:r>
              <a:rPr lang="zh-CN" altLang="en-US" sz="3200" b="1" spc="1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超过 </a:t>
            </a:r>
            <a:r>
              <a:rPr lang="en-US" altLang="zh-CN" sz="3200" b="1" spc="1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2 </a:t>
            </a:r>
            <a:r>
              <a:rPr lang="zh-CN" altLang="en-US" sz="3200" b="1" spc="1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成</a:t>
            </a:r>
            <a:r>
              <a:rPr lang="zh-CN" altLang="en-US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的大学生认为自己存在</a:t>
            </a:r>
            <a:r>
              <a:rPr lang="zh-CN" altLang="en-US" sz="3200" b="1" spc="1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严重</a:t>
            </a:r>
            <a:r>
              <a:rPr lang="zh-CN" altLang="en-US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的</a:t>
            </a:r>
            <a:r>
              <a:rPr lang="zh-CN" altLang="en-US" sz="3200" b="1" spc="1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抑郁</a:t>
            </a:r>
            <a:r>
              <a:rPr lang="zh-CN" altLang="en-US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倾向 </a:t>
            </a:r>
            <a:r>
              <a:rPr lang="en-US" altLang="zh-CN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.</a:t>
            </a:r>
            <a:endParaRPr lang="zh-CN" altLang="en-US" sz="8800" b="1" spc="100" dirty="0">
              <a:solidFill>
                <a:srgbClr val="FFFFFF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896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14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EC1CE93-04E2-43B0-84EB-B1DA7216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2413" y="702817"/>
            <a:ext cx="5448730" cy="1284455"/>
          </a:xfrm>
        </p:spPr>
        <p:txBody>
          <a:bodyPr anchor="b">
            <a:normAutofit/>
          </a:bodyPr>
          <a:lstStyle/>
          <a:p>
            <a:r>
              <a:rPr lang="zh-CN" altLang="en-US" sz="80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情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韵</a:t>
            </a:r>
            <a:r>
              <a:rPr lang="zh-CN" altLang="en-US" sz="8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心</a:t>
            </a:r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AEE6E-8B71-4796-9B76-7CC2467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1161" y="5473104"/>
            <a:ext cx="5449982" cy="68207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</a:t>
            </a:r>
            <a:r>
              <a:rPr lang="zh-CN" alt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环境</a:t>
            </a:r>
            <a:r>
              <a:rPr lang="zh-CN" altLang="en-US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关心每一种状态的</a:t>
            </a:r>
            <a:r>
              <a:rPr lang="zh-CN" altLang="en-US" dirty="0">
                <a:solidFill>
                  <a:schemeClr val="tx2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你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1!!">
            <a:extLst>
              <a:ext uri="{FF2B5EF4-FFF2-40B4-BE49-F238E27FC236}">
                <a16:creationId xmlns:a16="http://schemas.microsoft.com/office/drawing/2014/main" id="{8183363A-C444-49F8-B149-16691D6B5CB1}"/>
              </a:ext>
            </a:extLst>
          </p:cNvPr>
          <p:cNvSpPr txBox="1">
            <a:spLocks/>
          </p:cNvSpPr>
          <p:nvPr/>
        </p:nvSpPr>
        <p:spPr>
          <a:xfrm>
            <a:off x="-161666" y="55880"/>
            <a:ext cx="1912816" cy="12938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郁</a:t>
            </a:r>
            <a:endParaRPr lang="zh-CN" altLang="en-US" sz="8000" dirty="0">
              <a:solidFill>
                <a:srgbClr val="D6E5D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7" name="3!!">
            <a:extLst>
              <a:ext uri="{FF2B5EF4-FFF2-40B4-BE49-F238E27FC236}">
                <a16:creationId xmlns:a16="http://schemas.microsoft.com/office/drawing/2014/main" id="{9670BD38-F29D-48A6-AF88-449FE2079C83}"/>
              </a:ext>
            </a:extLst>
          </p:cNvPr>
          <p:cNvSpPr txBox="1">
            <a:spLocks/>
          </p:cNvSpPr>
          <p:nvPr/>
        </p:nvSpPr>
        <p:spPr>
          <a:xfrm>
            <a:off x="10465789" y="5543186"/>
            <a:ext cx="1822150" cy="1346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C25E3790-7D51-484A-831F-6B570B8756C8}"/>
              </a:ext>
            </a:extLst>
          </p:cNvPr>
          <p:cNvSpPr txBox="1">
            <a:spLocks/>
          </p:cNvSpPr>
          <p:nvPr/>
        </p:nvSpPr>
        <p:spPr>
          <a:xfrm>
            <a:off x="2921888" y="2844513"/>
            <a:ext cx="6347918" cy="1168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3200" b="1" spc="1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   </a:t>
            </a:r>
            <a:r>
              <a:rPr lang="zh-CN" altLang="en-US" sz="3200" b="1" spc="1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世界卫生组织</a:t>
            </a:r>
            <a:r>
              <a:rPr lang="zh-CN" altLang="en-US" sz="3200" b="1" spc="1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也曾提出 </a:t>
            </a:r>
            <a:r>
              <a:rPr lang="en-US" altLang="zh-CN" sz="3200" b="1" spc="1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1 / 4</a:t>
            </a:r>
            <a:r>
              <a:rPr lang="en-US" altLang="zh-CN" sz="3200" b="1" spc="1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3200" b="1" spc="1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的 中国大学生承认</a:t>
            </a:r>
            <a:r>
              <a:rPr lang="zh-CN" altLang="en-US" sz="3200" b="1" spc="100" dirty="0">
                <a:solidFill>
                  <a:schemeClr val="accent2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有过抑郁症</a:t>
            </a:r>
            <a:r>
              <a:rPr lang="zh-CN" altLang="en-US" sz="3200" b="1" spc="1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状 </a:t>
            </a:r>
            <a:r>
              <a:rPr lang="en-US" altLang="zh-CN" sz="3200" b="1" spc="100" dirty="0">
                <a:solidFill>
                  <a:srgbClr val="121212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.</a:t>
            </a:r>
            <a:endParaRPr lang="zh-CN" altLang="en-US" sz="8800" b="1" spc="100" dirty="0">
              <a:solidFill>
                <a:srgbClr val="FFFFFF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43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14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C5E313-90CE-4E71-AFD0-5C1B2188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EC3C1A-FB20-41E3-A94B-AAE41D1F5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0"/>
            <a:ext cx="12191996" cy="6858000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90209A-8975-468A-AAC9-103264890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2813" y="613446"/>
            <a:ext cx="5235575" cy="5229225"/>
            <a:chOff x="5469352" y="613446"/>
            <a:chExt cx="5235575" cy="5229225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C9AF56C0-0B98-425D-A2B0-F203C76EA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9352" y="613446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D2A6A46A-942E-442A-BAAF-94639A3A0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9352" y="613446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5E8EB48-427D-49F5-BC97-3065CA2D8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grayscl/>
          </a:blip>
          <a:srcRect l="34132" r="9595" b="2"/>
          <a:stretch/>
        </p:blipFill>
        <p:spPr>
          <a:xfrm>
            <a:off x="20" y="-1"/>
            <a:ext cx="3863000" cy="6864691"/>
          </a:xfrm>
          <a:prstGeom prst="rect">
            <a:avLst/>
          </a:prstGeom>
        </p:spPr>
      </p:pic>
      <p:sp>
        <p:nvSpPr>
          <p:cNvPr id="12" name="1!!">
            <a:extLst>
              <a:ext uri="{FF2B5EF4-FFF2-40B4-BE49-F238E27FC236}">
                <a16:creationId xmlns:a16="http://schemas.microsoft.com/office/drawing/2014/main" id="{1DA837B6-280C-4C82-9DE8-B7F0ED2E3C6E}"/>
              </a:ext>
            </a:extLst>
          </p:cNvPr>
          <p:cNvSpPr txBox="1">
            <a:spLocks/>
          </p:cNvSpPr>
          <p:nvPr/>
        </p:nvSpPr>
        <p:spPr>
          <a:xfrm>
            <a:off x="5997834" y="1930400"/>
            <a:ext cx="3916510" cy="3206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100" dirty="0">
                <a:solidFill>
                  <a:schemeClr val="tx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郁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7ADB60C7-9FE4-4A43-AAF7-CA7C985D2ED0}"/>
              </a:ext>
            </a:extLst>
          </p:cNvPr>
          <p:cNvSpPr txBox="1">
            <a:spLocks/>
          </p:cNvSpPr>
          <p:nvPr/>
        </p:nvSpPr>
        <p:spPr>
          <a:xfrm>
            <a:off x="-920794" y="1028846"/>
            <a:ext cx="5492794" cy="4813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5500" b="1" spc="1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“</a:t>
            </a:r>
            <a:r>
              <a:rPr lang="zh-CN" altLang="en-US" sz="5500" b="1" spc="1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我很想死。</a:t>
            </a:r>
            <a:endParaRPr lang="en-US" altLang="zh-CN" sz="5500" b="1" spc="100" dirty="0">
              <a:solidFill>
                <a:srgbClr val="121212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7000" b="1" spc="100" dirty="0">
                <a:solidFill>
                  <a:schemeClr val="bg1">
                    <a:lumMod val="8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但</a:t>
            </a:r>
            <a:endParaRPr lang="en-US" altLang="zh-CN" sz="17000" b="1" spc="100" dirty="0">
              <a:solidFill>
                <a:schemeClr val="bg1">
                  <a:lumMod val="8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6200" b="1" spc="100" dirty="0">
                <a:solidFill>
                  <a:schemeClr val="bg1">
                    <a:lumMod val="8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   我不想死！</a:t>
            </a:r>
            <a:r>
              <a:rPr lang="en-US" altLang="zh-CN" sz="6200" b="1" spc="100" dirty="0">
                <a:solidFill>
                  <a:schemeClr val="bg1">
                    <a:lumMod val="8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"</a:t>
            </a:r>
            <a:endParaRPr lang="zh-CN" altLang="en-US" sz="6200" b="1" spc="100" dirty="0">
              <a:solidFill>
                <a:schemeClr val="bg1">
                  <a:lumMod val="8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20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14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143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4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143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4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1692</Words>
  <Application>Microsoft Office PowerPoint</Application>
  <PresentationFormat>宽屏</PresentationFormat>
  <Paragraphs>262</Paragraphs>
  <Slides>33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华文行楷</vt:lpstr>
      <vt:lpstr>Arial</vt:lpstr>
      <vt:lpstr>微软雅黑</vt:lpstr>
      <vt:lpstr>Calibri</vt:lpstr>
      <vt:lpstr>杨任东竹石体-Bold</vt:lpstr>
      <vt:lpstr>方正隶变简体</vt:lpstr>
      <vt:lpstr>等线 Light</vt:lpstr>
      <vt:lpstr>Wingdings</vt:lpstr>
      <vt:lpstr>等线</vt:lpstr>
      <vt:lpstr>Office 主题​​</vt:lpstr>
      <vt:lpstr>情韵心语</vt:lpstr>
      <vt:lpstr>情韵心语</vt:lpstr>
      <vt:lpstr>情韵心语</vt:lpstr>
      <vt:lpstr>情韵心语</vt:lpstr>
      <vt:lpstr>情韵心语</vt:lpstr>
      <vt:lpstr>情韵心语</vt:lpstr>
      <vt:lpstr>情韵心语</vt:lpstr>
      <vt:lpstr>情韵心语</vt:lpstr>
      <vt:lpstr>PowerPoint 演示文稿</vt:lpstr>
      <vt:lpstr>情韵心语</vt:lpstr>
      <vt:lpstr>情韵心语</vt:lpstr>
      <vt:lpstr>情韵心语</vt:lpstr>
      <vt:lpstr>情韵心语</vt:lpstr>
      <vt:lpstr>§                    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情韵心语</vt:lpstr>
      <vt:lpstr>情韵心语</vt:lpstr>
      <vt:lpstr>试点应用</vt:lpstr>
      <vt:lpstr>情韵心语</vt:lpstr>
      <vt:lpstr>情韵心语</vt:lpstr>
      <vt:lpstr>情韵心语</vt:lpstr>
      <vt:lpstr>情韵心语</vt:lpstr>
      <vt:lpstr>情韵心语</vt:lpstr>
      <vt:lpstr>情韵心语</vt:lpstr>
      <vt:lpstr>情韵心语</vt:lpstr>
      <vt:lpstr>情韵心语</vt:lpstr>
      <vt:lpstr>情韵心语</vt:lpstr>
      <vt:lpstr>情韵心语</vt:lpstr>
      <vt:lpstr>情韵心语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 尘竹</dc:creator>
  <cp:lastModifiedBy>谢 尘竹</cp:lastModifiedBy>
  <cp:revision>552</cp:revision>
  <dcterms:created xsi:type="dcterms:W3CDTF">2021-06-26T07:39:55Z</dcterms:created>
  <dcterms:modified xsi:type="dcterms:W3CDTF">2021-06-28T06:09:06Z</dcterms:modified>
</cp:coreProperties>
</file>